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258" r:id="rId4"/>
    <p:sldId id="312" r:id="rId5"/>
    <p:sldId id="298" r:id="rId6"/>
    <p:sldId id="299" r:id="rId7"/>
    <p:sldId id="300" r:id="rId8"/>
    <p:sldId id="301" r:id="rId9"/>
    <p:sldId id="302" r:id="rId10"/>
    <p:sldId id="303" r:id="rId11"/>
    <p:sldId id="304" r:id="rId12"/>
    <p:sldId id="305" r:id="rId13"/>
    <p:sldId id="306" r:id="rId14"/>
    <p:sldId id="308" r:id="rId15"/>
    <p:sldId id="262" r:id="rId16"/>
    <p:sldId id="279" r:id="rId17"/>
    <p:sldId id="280" r:id="rId18"/>
    <p:sldId id="281" r:id="rId19"/>
    <p:sldId id="282" r:id="rId20"/>
    <p:sldId id="285" r:id="rId21"/>
    <p:sldId id="286" r:id="rId22"/>
    <p:sldId id="287" r:id="rId23"/>
    <p:sldId id="288" r:id="rId24"/>
    <p:sldId id="289" r:id="rId25"/>
    <p:sldId id="290" r:id="rId26"/>
    <p:sldId id="291" r:id="rId27"/>
    <p:sldId id="292" r:id="rId28"/>
    <p:sldId id="295" r:id="rId29"/>
    <p:sldId id="296" r:id="rId30"/>
    <p:sldId id="297" r:id="rId31"/>
    <p:sldId id="263" r:id="rId32"/>
    <p:sldId id="264" r:id="rId33"/>
    <p:sldId id="26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3C63"/>
    <a:srgbClr val="ADBED3"/>
    <a:srgbClr val="F0F0F0"/>
    <a:srgbClr val="173C62"/>
    <a:srgbClr val="173C30"/>
    <a:srgbClr val="721430"/>
    <a:srgbClr val="C8C8BF"/>
    <a:srgbClr val="E1E1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74"/>
  </p:normalViewPr>
  <p:slideViewPr>
    <p:cSldViewPr snapToGrid="0" snapToObjects="1">
      <p:cViewPr varScale="1">
        <p:scale>
          <a:sx n="145" d="100"/>
          <a:sy n="145" d="100"/>
        </p:scale>
        <p:origin x="-19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31F38-28E8-2B48-BD32-CF2F67B66EAF}" type="datetimeFigureOut">
              <a:rPr lang="en-US" smtClean="0"/>
              <a:t>19/10/16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BAFC8-F400-9142-95C7-FEFAE53429E8}" type="slidenum">
              <a:rPr lang="en-US" smtClean="0"/>
              <a:t>‹#›</a:t>
            </a:fld>
            <a:endParaRPr lang="en-US"/>
          </a:p>
        </p:txBody>
      </p:sp>
    </p:spTree>
    <p:extLst>
      <p:ext uri="{BB962C8B-B14F-4D97-AF65-F5344CB8AC3E}">
        <p14:creationId xmlns:p14="http://schemas.microsoft.com/office/powerpoint/2010/main" val="25405273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in particular, we’ll</a:t>
            </a:r>
            <a:r>
              <a:rPr lang="en-US" baseline="0" dirty="0" smtClean="0"/>
              <a:t> focus on two aspects of these two tasks: </a:t>
            </a:r>
            <a:endParaRPr lang="en-US" dirty="0"/>
          </a:p>
        </p:txBody>
      </p:sp>
      <p:sp>
        <p:nvSpPr>
          <p:cNvPr id="4" name="Slide Number Placeholder 3"/>
          <p:cNvSpPr>
            <a:spLocks noGrp="1"/>
          </p:cNvSpPr>
          <p:nvPr>
            <p:ph type="sldNum" sz="quarter" idx="10"/>
          </p:nvPr>
        </p:nvSpPr>
        <p:spPr/>
        <p:txBody>
          <a:bodyPr/>
          <a:lstStyle/>
          <a:p>
            <a:fld id="{289BAFC8-F400-9142-95C7-FEFAE53429E8}" type="slidenum">
              <a:rPr lang="en-US" smtClean="0"/>
              <a:t>1</a:t>
            </a:fld>
            <a:endParaRPr lang="en-US"/>
          </a:p>
        </p:txBody>
      </p:sp>
    </p:spTree>
    <p:extLst>
      <p:ext uri="{BB962C8B-B14F-4D97-AF65-F5344CB8AC3E}">
        <p14:creationId xmlns:p14="http://schemas.microsoft.com/office/powerpoint/2010/main" val="21405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9BAFC8-F400-9142-95C7-FEFAE53429E8}" type="slidenum">
              <a:rPr lang="en-US" smtClean="0"/>
              <a:t>2</a:t>
            </a:fld>
            <a:endParaRPr lang="en-US"/>
          </a:p>
        </p:txBody>
      </p:sp>
    </p:spTree>
    <p:extLst>
      <p:ext uri="{BB962C8B-B14F-4D97-AF65-F5344CB8AC3E}">
        <p14:creationId xmlns:p14="http://schemas.microsoft.com/office/powerpoint/2010/main" val="387599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go”, “I’m sorry”</a:t>
            </a:r>
            <a:endParaRPr lang="en-US" dirty="0"/>
          </a:p>
        </p:txBody>
      </p:sp>
      <p:sp>
        <p:nvSpPr>
          <p:cNvPr id="4" name="Slide Number Placeholder 3"/>
          <p:cNvSpPr>
            <a:spLocks noGrp="1"/>
          </p:cNvSpPr>
          <p:nvPr>
            <p:ph type="sldNum" sz="quarter" idx="10"/>
          </p:nvPr>
        </p:nvSpPr>
        <p:spPr/>
        <p:txBody>
          <a:bodyPr/>
          <a:lstStyle/>
          <a:p>
            <a:fld id="{289BAFC8-F400-9142-95C7-FEFAE53429E8}" type="slidenum">
              <a:rPr lang="en-US" smtClean="0"/>
              <a:t>4</a:t>
            </a:fld>
            <a:endParaRPr lang="en-US"/>
          </a:p>
        </p:txBody>
      </p:sp>
    </p:spTree>
    <p:extLst>
      <p:ext uri="{BB962C8B-B14F-4D97-AF65-F5344CB8AC3E}">
        <p14:creationId xmlns:p14="http://schemas.microsoft.com/office/powerpoint/2010/main" val="173377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FBFFB-3524-6747-86C2-4504F3D5C90B}" type="datetimeFigureOut">
              <a:rPr lang="en-US" smtClean="0"/>
              <a:t>19/10/16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387550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FBFFB-3524-6747-86C2-4504F3D5C90B}" type="datetimeFigureOut">
              <a:rPr lang="en-US" smtClean="0"/>
              <a:t>19/10/16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229506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FBFFB-3524-6747-86C2-4504F3D5C90B}" type="datetimeFigureOut">
              <a:rPr lang="en-US" smtClean="0"/>
              <a:t>19/10/16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239987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FBFFB-3524-6747-86C2-4504F3D5C90B}" type="datetimeFigureOut">
              <a:rPr lang="en-US" smtClean="0"/>
              <a:t>19/10/16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98965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FBFFB-3524-6747-86C2-4504F3D5C90B}" type="datetimeFigureOut">
              <a:rPr lang="en-US" smtClean="0"/>
              <a:t>19/10/16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305070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FBFFB-3524-6747-86C2-4504F3D5C90B}" type="datetimeFigureOut">
              <a:rPr lang="en-US" smtClean="0"/>
              <a:t>19/10/16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3652588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FBFFB-3524-6747-86C2-4504F3D5C90B}" type="datetimeFigureOut">
              <a:rPr lang="en-US" smtClean="0"/>
              <a:t>19/10/16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304294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FBFFB-3524-6747-86C2-4504F3D5C90B}" type="datetimeFigureOut">
              <a:rPr lang="en-US" smtClean="0"/>
              <a:t>19/10/16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94854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FBFFB-3524-6747-86C2-4504F3D5C90B}" type="datetimeFigureOut">
              <a:rPr lang="en-US" smtClean="0"/>
              <a:t>19/10/16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17545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FBFFB-3524-6747-86C2-4504F3D5C90B}" type="datetimeFigureOut">
              <a:rPr lang="en-US" smtClean="0"/>
              <a:t>19/10/16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302921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FBFFB-3524-6747-86C2-4504F3D5C90B}" type="datetimeFigureOut">
              <a:rPr lang="en-US" smtClean="0"/>
              <a:t>19/10/16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B9BB1-CA0A-E845-927E-9C6CE35DCAD2}" type="slidenum">
              <a:rPr lang="en-US" smtClean="0"/>
              <a:t>‹#›</a:t>
            </a:fld>
            <a:endParaRPr lang="en-US"/>
          </a:p>
        </p:txBody>
      </p:sp>
    </p:spTree>
    <p:extLst>
      <p:ext uri="{BB962C8B-B14F-4D97-AF65-F5344CB8AC3E}">
        <p14:creationId xmlns:p14="http://schemas.microsoft.com/office/powerpoint/2010/main" val="42138678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FBFFB-3524-6747-86C2-4504F3D5C90B}" type="datetimeFigureOut">
              <a:rPr lang="en-US" smtClean="0"/>
              <a:t>19/10/16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B9BB1-CA0A-E845-927E-9C6CE35DCAD2}" type="slidenum">
              <a:rPr lang="en-US" smtClean="0"/>
              <a:t>‹#›</a:t>
            </a:fld>
            <a:endParaRPr lang="en-US"/>
          </a:p>
        </p:txBody>
      </p:sp>
    </p:spTree>
    <p:extLst>
      <p:ext uri="{BB962C8B-B14F-4D97-AF65-F5344CB8AC3E}">
        <p14:creationId xmlns:p14="http://schemas.microsoft.com/office/powerpoint/2010/main" val="473137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jpeg"/><Relationship Id="rId8" Type="http://schemas.openxmlformats.org/officeDocument/2006/relationships/image" Target="../media/image11.jpeg"/><Relationship Id="rId9"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7.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9.jpeg"/><Relationship Id="rId5" Type="http://schemas.openxmlformats.org/officeDocument/2006/relationships/image" Target="../media/image20.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19999"/>
            <a:ext cx="7704000" cy="2396309"/>
          </a:xfrm>
        </p:spPr>
        <p:txBody>
          <a:bodyPr>
            <a:normAutofit/>
          </a:bodyPr>
          <a:lstStyle/>
          <a:p>
            <a:pPr algn="l"/>
            <a:r>
              <a:rPr lang="en-US" sz="4800" b="1" dirty="0" smtClean="0">
                <a:solidFill>
                  <a:srgbClr val="721430"/>
                </a:solidFill>
                <a:latin typeface="Avenir Medium"/>
                <a:cs typeface="Avenir Medium"/>
              </a:rPr>
              <a:t>Learning &amp; categorization</a:t>
            </a:r>
            <a:r>
              <a:rPr lang="en-US" b="1" dirty="0" smtClean="0">
                <a:solidFill>
                  <a:srgbClr val="721430"/>
                </a:solidFill>
                <a:latin typeface="Avenir Medium"/>
                <a:cs typeface="Avenir Medium"/>
              </a:rPr>
              <a:t>:</a:t>
            </a:r>
            <a:br>
              <a:rPr lang="en-US" b="1" dirty="0" smtClean="0">
                <a:solidFill>
                  <a:srgbClr val="721430"/>
                </a:solidFill>
                <a:latin typeface="Avenir Medium"/>
                <a:cs typeface="Avenir Medium"/>
              </a:rPr>
            </a:br>
            <a:r>
              <a:rPr lang="en-US" sz="3100" dirty="0">
                <a:solidFill>
                  <a:srgbClr val="721430"/>
                </a:solidFill>
                <a:latin typeface="Avenir Medium"/>
                <a:cs typeface="Avenir Medium"/>
              </a:rPr>
              <a:t>D</a:t>
            </a:r>
            <a:r>
              <a:rPr lang="en-US" sz="3100" dirty="0" smtClean="0">
                <a:solidFill>
                  <a:srgbClr val="721430"/>
                </a:solidFill>
                <a:latin typeface="Avenir Medium"/>
                <a:cs typeface="Avenir Medium"/>
              </a:rPr>
              <a:t>istributional factors in word learning and lexical category acquisition</a:t>
            </a:r>
            <a:endParaRPr lang="en-US" sz="3100" b="1" dirty="0">
              <a:solidFill>
                <a:srgbClr val="721430"/>
              </a:solidFill>
              <a:latin typeface="Avenir Medium"/>
              <a:cs typeface="Avenir Medium"/>
            </a:endParaRPr>
          </a:p>
        </p:txBody>
      </p:sp>
      <p:sp>
        <p:nvSpPr>
          <p:cNvPr id="9" name="Subtitle 2"/>
          <p:cNvSpPr txBox="1">
            <a:spLocks/>
          </p:cNvSpPr>
          <p:nvPr/>
        </p:nvSpPr>
        <p:spPr>
          <a:xfrm>
            <a:off x="720000" y="3761194"/>
            <a:ext cx="7704000" cy="22352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800" dirty="0" smtClean="0">
                <a:solidFill>
                  <a:srgbClr val="1A3C63"/>
                </a:solidFill>
                <a:latin typeface="Avenir Next Regular"/>
                <a:cs typeface="Avenir Next Regular"/>
              </a:rPr>
              <a:t>Giovanni </a:t>
            </a:r>
            <a:r>
              <a:rPr lang="en-US" sz="2800" dirty="0" err="1" smtClean="0">
                <a:solidFill>
                  <a:srgbClr val="1A3C63"/>
                </a:solidFill>
                <a:latin typeface="Avenir Next Regular"/>
                <a:cs typeface="Avenir Next Regular"/>
              </a:rPr>
              <a:t>Cassani</a:t>
            </a:r>
            <a:r>
              <a:rPr lang="en-US" sz="2800" dirty="0" smtClean="0">
                <a:solidFill>
                  <a:srgbClr val="1A3C63"/>
                </a:solidFill>
                <a:latin typeface="Avenir Next Regular"/>
                <a:cs typeface="Avenir Next Regular"/>
              </a:rPr>
              <a:t> &amp; Robert Grimm</a:t>
            </a:r>
          </a:p>
          <a:p>
            <a:pPr algn="l"/>
            <a:endParaRPr lang="en-US" sz="800" dirty="0" smtClean="0">
              <a:solidFill>
                <a:srgbClr val="1A3C63"/>
              </a:solidFill>
              <a:latin typeface="Avenir Next Regular"/>
              <a:cs typeface="Avenir Next Regular"/>
            </a:endParaRPr>
          </a:p>
          <a:p>
            <a:pPr algn="l"/>
            <a:r>
              <a:rPr lang="en-US" sz="2400" dirty="0" smtClean="0">
                <a:solidFill>
                  <a:srgbClr val="1A3C63"/>
                </a:solidFill>
                <a:latin typeface="Avenir Next Regular"/>
                <a:cs typeface="Avenir Next Regular"/>
              </a:rPr>
              <a:t>21</a:t>
            </a:r>
            <a:r>
              <a:rPr lang="en-US" sz="2400" baseline="30000" dirty="0" smtClean="0">
                <a:solidFill>
                  <a:srgbClr val="1A3C63"/>
                </a:solidFill>
                <a:latin typeface="Avenir Next Regular"/>
                <a:cs typeface="Avenir Next Regular"/>
              </a:rPr>
              <a:t>st</a:t>
            </a:r>
            <a:r>
              <a:rPr lang="en-US" sz="2400" dirty="0" smtClean="0">
                <a:solidFill>
                  <a:srgbClr val="1A3C63"/>
                </a:solidFill>
                <a:latin typeface="Avenir Next Regular"/>
                <a:cs typeface="Avenir Next Regular"/>
              </a:rPr>
              <a:t> October -  ATiLA16</a:t>
            </a:r>
            <a:endParaRPr lang="en-US" sz="2400" dirty="0">
              <a:solidFill>
                <a:schemeClr val="accent1">
                  <a:lumMod val="75000"/>
                </a:schemeClr>
              </a:solidFill>
              <a:latin typeface="Avenir Next Regular"/>
              <a:cs typeface="Avenir Next Regular"/>
            </a:endParaRPr>
          </a:p>
        </p:txBody>
      </p:sp>
      <p:sp>
        <p:nvSpPr>
          <p:cNvPr id="6" name="Rectangle 5"/>
          <p:cNvSpPr/>
          <p:nvPr/>
        </p:nvSpPr>
        <p:spPr>
          <a:xfrm>
            <a:off x="720000" y="3195693"/>
            <a:ext cx="7704000" cy="108000"/>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1" name="Rectangle 10"/>
          <p:cNvSpPr/>
          <p:nvPr/>
        </p:nvSpPr>
        <p:spPr>
          <a:xfrm>
            <a:off x="720000" y="3383077"/>
            <a:ext cx="54688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pic>
        <p:nvPicPr>
          <p:cNvPr id="4" name="Picture 3" descr="CLiPS_newLogo(ligh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999" y="5170545"/>
            <a:ext cx="4828923" cy="825849"/>
          </a:xfrm>
          <a:prstGeom prst="rect">
            <a:avLst/>
          </a:prstGeom>
        </p:spPr>
      </p:pic>
    </p:spTree>
    <p:extLst>
      <p:ext uri="{BB962C8B-B14F-4D97-AF65-F5344CB8AC3E}">
        <p14:creationId xmlns:p14="http://schemas.microsoft.com/office/powerpoint/2010/main" val="14759680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Independent Variable</a:t>
            </a:r>
          </a:p>
          <a:p>
            <a:r>
              <a:rPr lang="en-US" sz="4000" dirty="0" smtClean="0">
                <a:solidFill>
                  <a:srgbClr val="F0F0F0"/>
                </a:solidFill>
                <a:latin typeface="Avenir Next Regular"/>
                <a:cs typeface="Avenir Next Regular"/>
              </a:rPr>
              <a:t>Independent Variable</a:t>
            </a:r>
          </a:p>
        </p:txBody>
      </p:sp>
      <p:sp>
        <p:nvSpPr>
          <p:cNvPr id="12"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endParaRPr lang="en-US" sz="24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For each target </a:t>
            </a:r>
            <a:r>
              <a:rPr lang="en-US" sz="2400" dirty="0" smtClean="0">
                <a:solidFill>
                  <a:srgbClr val="173C62"/>
                </a:solidFill>
                <a:latin typeface="Avenir Next Regular"/>
                <a:cs typeface="Avenir Next Regular"/>
              </a:rPr>
              <a:t>word, </a:t>
            </a:r>
            <a:r>
              <a:rPr lang="en-US" sz="2400" dirty="0" smtClean="0">
                <a:solidFill>
                  <a:srgbClr val="173C62"/>
                </a:solidFill>
                <a:latin typeface="Avenir Next Regular"/>
                <a:cs typeface="Avenir Next Regular"/>
              </a:rPr>
              <a:t>count number of different MWUs that contain it </a:t>
            </a:r>
          </a:p>
          <a:p>
            <a:pPr>
              <a:buFont typeface="Wingdings" charset="2"/>
              <a:buChar char="§"/>
            </a:pPr>
            <a:endParaRPr lang="en-US" sz="24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Consider only MWUs with frequency &gt; 1</a:t>
            </a:r>
          </a:p>
          <a:p>
            <a:pPr>
              <a:buFont typeface="Wingdings" charset="2"/>
              <a:buChar char="§"/>
            </a:pPr>
            <a:endParaRPr lang="en-US" sz="2400" dirty="0" smtClean="0">
              <a:solidFill>
                <a:srgbClr val="173C62"/>
              </a:solidFill>
              <a:latin typeface="Avenir Next Regular"/>
              <a:cs typeface="Avenir Next Regular"/>
            </a:endParaRPr>
          </a:p>
          <a:p>
            <a:pPr lvl="1">
              <a:buFont typeface="Wingdings" charset="2"/>
              <a:buChar char="§"/>
            </a:pPr>
            <a:r>
              <a:rPr lang="en-US" sz="2000" dirty="0" smtClean="0">
                <a:solidFill>
                  <a:srgbClr val="173C62"/>
                </a:solidFill>
                <a:latin typeface="Avenir Next Regular"/>
                <a:cs typeface="Avenir Next Regular"/>
              </a:rPr>
              <a:t>MWU tokens:	185,000 in ADS; 435,00 in CDS</a:t>
            </a:r>
            <a:endParaRPr lang="en-US" sz="2400" dirty="0">
              <a:solidFill>
                <a:srgbClr val="173C62"/>
              </a:solidFill>
              <a:latin typeface="Avenir Next Regular"/>
              <a:cs typeface="Avenir Next Regular"/>
            </a:endParaRPr>
          </a:p>
          <a:p>
            <a:pPr lvl="1">
              <a:buFont typeface="Wingdings" charset="2"/>
              <a:buChar char="§"/>
            </a:pPr>
            <a:r>
              <a:rPr lang="en-US" sz="2000" dirty="0" smtClean="0">
                <a:solidFill>
                  <a:srgbClr val="173C62"/>
                </a:solidFill>
                <a:latin typeface="Avenir Next Regular"/>
                <a:cs typeface="Avenir Next Regular"/>
              </a:rPr>
              <a:t>MWU types: 		40,00 in ADS; 75,000 in CDS</a:t>
            </a:r>
          </a:p>
          <a:p>
            <a:pPr>
              <a:buFont typeface="Wingdings" charset="2"/>
              <a:buChar char="§"/>
            </a:pPr>
            <a:endParaRPr lang="en-US" sz="2400" dirty="0">
              <a:solidFill>
                <a:srgbClr val="173C62"/>
              </a:solidFill>
              <a:latin typeface="Avenir Next Regular"/>
              <a:cs typeface="Avenir Next Regular"/>
            </a:endParaRPr>
          </a:p>
          <a:p>
            <a:pPr>
              <a:buFont typeface="Wingdings" charset="2"/>
              <a:buChar char="§"/>
            </a:pPr>
            <a:endParaRPr lang="en-US" sz="2400" dirty="0" smtClean="0">
              <a:solidFill>
                <a:srgbClr val="173C62"/>
              </a:solidFill>
              <a:latin typeface="Avenir Next Regular"/>
              <a:cs typeface="Avenir Next Regular"/>
            </a:endParaRPr>
          </a:p>
          <a:p>
            <a:pPr>
              <a:buFontTx/>
              <a:buChar char="-"/>
            </a:pPr>
            <a:endParaRPr lang="en-US" sz="24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1243330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Dependent Variable</a:t>
            </a:r>
          </a:p>
          <a:p>
            <a:r>
              <a:rPr lang="en-US" sz="4000" dirty="0" smtClean="0">
                <a:solidFill>
                  <a:srgbClr val="F0F0F0"/>
                </a:solidFill>
                <a:latin typeface="Avenir Next Regular"/>
                <a:cs typeface="Avenir Next Regular"/>
              </a:rPr>
              <a:t>Dependent Variables</a:t>
            </a: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11"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endParaRPr lang="en-US" sz="24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Reaction Times: reaction times from a Lexical Decision Task for 28,00 </a:t>
            </a:r>
            <a:r>
              <a:rPr lang="en-US" sz="2400" dirty="0" smtClean="0">
                <a:solidFill>
                  <a:srgbClr val="173C62"/>
                </a:solidFill>
                <a:latin typeface="Avenir Next Regular"/>
                <a:cs typeface="Avenir Next Regular"/>
              </a:rPr>
              <a:t>target words </a:t>
            </a:r>
            <a:r>
              <a:rPr lang="en-US" sz="2400" dirty="0" smtClean="0">
                <a:solidFill>
                  <a:srgbClr val="173C62"/>
                </a:solidFill>
                <a:latin typeface="Avenir Next Regular"/>
                <a:cs typeface="Avenir Next Regular"/>
              </a:rPr>
              <a:t>(</a:t>
            </a:r>
            <a:r>
              <a:rPr lang="en-US" sz="2400" dirty="0" smtClean="0">
                <a:solidFill>
                  <a:srgbClr val="173C62"/>
                </a:solidFill>
                <a:latin typeface="Avenir Next Regular"/>
                <a:cs typeface="Avenir Next Regular"/>
              </a:rPr>
              <a:t>English Lexicon Project)</a:t>
            </a:r>
          </a:p>
          <a:p>
            <a:pPr>
              <a:buFont typeface="Wingdings" charset="2"/>
              <a:buChar char="§"/>
            </a:pPr>
            <a:endParaRPr lang="en-US" sz="24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Age of first production (</a:t>
            </a:r>
            <a:r>
              <a:rPr lang="en-US" sz="2400" dirty="0" err="1" smtClean="0">
                <a:solidFill>
                  <a:srgbClr val="173C62"/>
                </a:solidFill>
                <a:latin typeface="Avenir Next Regular"/>
                <a:cs typeface="Avenir Next Regular"/>
              </a:rPr>
              <a:t>AoFP</a:t>
            </a:r>
            <a:r>
              <a:rPr lang="en-US" sz="2400" dirty="0" smtClean="0">
                <a:solidFill>
                  <a:srgbClr val="173C62"/>
                </a:solidFill>
                <a:latin typeface="Avenir Next Regular"/>
                <a:cs typeface="Avenir Next Regular"/>
              </a:rPr>
              <a:t>): order transcripts from all American English CHILDES corpora by child’s mean length of utterance (MLU)</a:t>
            </a:r>
          </a:p>
          <a:p>
            <a:pPr lvl="1">
              <a:buFont typeface="Wingdings" charset="2"/>
              <a:buChar char="§"/>
            </a:pPr>
            <a:r>
              <a:rPr lang="en-US" sz="2000" dirty="0" smtClean="0">
                <a:solidFill>
                  <a:srgbClr val="173C62"/>
                </a:solidFill>
                <a:latin typeface="Avenir Next Regular"/>
                <a:cs typeface="Avenir Next Regular"/>
              </a:rPr>
              <a:t>use MLU of first transcript where word appears as </a:t>
            </a:r>
            <a:r>
              <a:rPr lang="en-US" sz="2000" dirty="0" err="1" smtClean="0">
                <a:solidFill>
                  <a:srgbClr val="173C62"/>
                </a:solidFill>
                <a:latin typeface="Avenir Next Regular"/>
                <a:cs typeface="Avenir Next Regular"/>
              </a:rPr>
              <a:t>AoFP</a:t>
            </a:r>
            <a:r>
              <a:rPr lang="en-US" sz="2000" dirty="0" smtClean="0">
                <a:solidFill>
                  <a:srgbClr val="173C62"/>
                </a:solidFill>
                <a:latin typeface="Avenir Next Regular"/>
                <a:cs typeface="Avenir Next Regular"/>
              </a:rPr>
              <a:t> (4,500 </a:t>
            </a:r>
            <a:r>
              <a:rPr lang="en-US" sz="2000" dirty="0" smtClean="0">
                <a:solidFill>
                  <a:srgbClr val="173C62"/>
                </a:solidFill>
                <a:latin typeface="Avenir Next Regular"/>
                <a:cs typeface="Avenir Next Regular"/>
              </a:rPr>
              <a:t>target words)</a:t>
            </a:r>
            <a:endParaRPr lang="en-US" sz="2000" dirty="0" smtClean="0">
              <a:solidFill>
                <a:srgbClr val="173C62"/>
              </a:solidFill>
              <a:latin typeface="Avenir Next Regular"/>
              <a:cs typeface="Avenir Next Regular"/>
            </a:endParaRPr>
          </a:p>
          <a:p>
            <a:pPr>
              <a:buFontTx/>
              <a:buChar char="-"/>
            </a:pPr>
            <a:endParaRPr lang="en-US" sz="24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p:txBody>
      </p:sp>
    </p:spTree>
    <p:extLst>
      <p:ext uri="{BB962C8B-B14F-4D97-AF65-F5344CB8AC3E}">
        <p14:creationId xmlns:p14="http://schemas.microsoft.com/office/powerpoint/2010/main" val="1777417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Results</a:t>
            </a:r>
          </a:p>
          <a:p>
            <a:r>
              <a:rPr lang="en-US" sz="4000" dirty="0" smtClean="0">
                <a:solidFill>
                  <a:srgbClr val="F0F0F0"/>
                </a:solidFill>
                <a:latin typeface="Avenir Next Regular"/>
                <a:cs typeface="Avenir Next Regular"/>
              </a:rPr>
              <a:t>Results</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12" name="Picture 11" descr="overlap_partial_MWU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546" y="1496002"/>
            <a:ext cx="5781235" cy="3974600"/>
          </a:xfrm>
          <a:prstGeom prst="rect">
            <a:avLst/>
          </a:prstGeom>
        </p:spPr>
      </p:pic>
    </p:spTree>
    <p:extLst>
      <p:ext uri="{BB962C8B-B14F-4D97-AF65-F5344CB8AC3E}">
        <p14:creationId xmlns:p14="http://schemas.microsoft.com/office/powerpoint/2010/main" val="10224003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Conclusions </a:t>
            </a:r>
          </a:p>
          <a:p>
            <a:r>
              <a:rPr lang="en-US" sz="4000" dirty="0" smtClean="0">
                <a:solidFill>
                  <a:srgbClr val="F0F0F0"/>
                </a:solidFill>
                <a:latin typeface="Avenir Next Regular"/>
                <a:cs typeface="Avenir Next Regular"/>
              </a:rPr>
              <a:t>Conclusions</a:t>
            </a: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11"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endParaRPr lang="en-US" sz="24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MWUs </a:t>
            </a:r>
            <a:r>
              <a:rPr lang="en-US" sz="2400" dirty="0" smtClean="0">
                <a:solidFill>
                  <a:srgbClr val="173C62"/>
                </a:solidFill>
                <a:latin typeface="Avenir Next Regular"/>
                <a:cs typeface="Avenir Next Regular"/>
              </a:rPr>
              <a:t>could both benefit child word learning and adult lexical processing</a:t>
            </a:r>
          </a:p>
          <a:p>
            <a:pPr>
              <a:buFont typeface="Wingdings" charset="2"/>
              <a:buChar char="§"/>
            </a:pPr>
            <a:endParaRPr lang="en-US" sz="24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But MWUs have a stronger effect on word learning than on adult processing </a:t>
            </a:r>
          </a:p>
          <a:p>
            <a:pPr>
              <a:buFont typeface="Wingdings" charset="2"/>
              <a:buChar char="§"/>
            </a:pPr>
            <a:endParaRPr lang="en-US" sz="24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Word learning mechanisms could be especially dependent on MWUs</a:t>
            </a:r>
          </a:p>
          <a:p>
            <a:pPr>
              <a:buFont typeface="Wingdings" charset="2"/>
              <a:buChar char="§"/>
            </a:pPr>
            <a:endParaRPr lang="en-US" sz="2400" u="sng" dirty="0">
              <a:solidFill>
                <a:srgbClr val="173C62"/>
              </a:solidFill>
              <a:latin typeface="Avenir Next Regular"/>
              <a:cs typeface="Avenir Next Regular"/>
            </a:endParaRPr>
          </a:p>
          <a:p>
            <a:pPr marL="0" indent="0">
              <a:buNone/>
            </a:pPr>
            <a:endParaRPr lang="en-US" sz="2400" u="sng" dirty="0" smtClean="0">
              <a:solidFill>
                <a:srgbClr val="173C62"/>
              </a:solidFill>
              <a:latin typeface="Avenir Next Regular"/>
              <a:cs typeface="Avenir Next Regular"/>
            </a:endParaRPr>
          </a:p>
          <a:p>
            <a:pPr marL="0" indent="0">
              <a:buNone/>
            </a:pPr>
            <a:endParaRPr lang="en-US" sz="2400" u="sng" dirty="0">
              <a:solidFill>
                <a:srgbClr val="173C62"/>
              </a:solidFill>
              <a:latin typeface="Avenir Next Regular"/>
              <a:cs typeface="Avenir Next Regular"/>
            </a:endParaRPr>
          </a:p>
          <a:p>
            <a:pPr marL="0" indent="0">
              <a:buNone/>
            </a:pPr>
            <a:endParaRPr lang="en-US" sz="2400" u="sng" dirty="0" smtClean="0">
              <a:solidFill>
                <a:srgbClr val="173C62"/>
              </a:solidFill>
              <a:latin typeface="Avenir Next Regular"/>
              <a:cs typeface="Avenir Next Regular"/>
            </a:endParaRPr>
          </a:p>
          <a:p>
            <a:pPr marL="0" indent="0">
              <a:buNone/>
            </a:pPr>
            <a:endParaRPr lang="en-US" sz="2400" u="sng" dirty="0">
              <a:solidFill>
                <a:srgbClr val="173C62"/>
              </a:solidFill>
              <a:latin typeface="Avenir Next Regular"/>
              <a:cs typeface="Avenir Next Regular"/>
            </a:endParaRPr>
          </a:p>
          <a:p>
            <a:pPr>
              <a:buFont typeface="Wingdings" charset="2"/>
              <a:buChar char="§"/>
            </a:pPr>
            <a:endParaRPr lang="en-US" sz="2400" dirty="0" smtClean="0">
              <a:solidFill>
                <a:srgbClr val="173C62"/>
              </a:solidFill>
              <a:latin typeface="Avenir Next Regular"/>
              <a:cs typeface="Avenir Next Regular"/>
            </a:endParaRPr>
          </a:p>
          <a:p>
            <a:pPr>
              <a:buFontTx/>
              <a:buChar char="-"/>
            </a:pPr>
            <a:endParaRPr lang="en-US" sz="24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p:txBody>
      </p:sp>
    </p:spTree>
    <p:extLst>
      <p:ext uri="{BB962C8B-B14F-4D97-AF65-F5344CB8AC3E}">
        <p14:creationId xmlns:p14="http://schemas.microsoft.com/office/powerpoint/2010/main" val="22259549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360000" y="1440000"/>
            <a:ext cx="8424000" cy="4500000"/>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Word Learning</a:t>
            </a:r>
          </a:p>
          <a:p>
            <a:pPr lvl="1">
              <a:buFont typeface="Courier New" charset="0"/>
              <a:buChar char="o"/>
            </a:pPr>
            <a:r>
              <a:rPr lang="en-US" sz="2000" dirty="0" smtClean="0">
                <a:solidFill>
                  <a:srgbClr val="173C62"/>
                </a:solidFill>
                <a:latin typeface="Avenir Next Regular"/>
                <a:cs typeface="Avenir Next Regular"/>
              </a:rPr>
              <a:t>Multi-Word Units in Learning and Processing</a:t>
            </a:r>
          </a:p>
          <a:p>
            <a:pPr lvl="1">
              <a:buFont typeface="Courier New" charset="0"/>
              <a:buChar char="o"/>
            </a:pPr>
            <a:r>
              <a:rPr lang="en-US" sz="2000" dirty="0" smtClean="0">
                <a:solidFill>
                  <a:srgbClr val="173C62"/>
                </a:solidFill>
                <a:latin typeface="Avenir Next Regular"/>
                <a:cs typeface="Avenir Next Regular"/>
              </a:rPr>
              <a:t>Model</a:t>
            </a:r>
          </a:p>
          <a:p>
            <a:pPr lvl="1">
              <a:buFont typeface="Courier New" charset="0"/>
              <a:buChar char="o"/>
            </a:pPr>
            <a:r>
              <a:rPr lang="en-US" sz="2000" dirty="0" smtClean="0">
                <a:solidFill>
                  <a:srgbClr val="173C62"/>
                </a:solidFill>
                <a:latin typeface="Avenir Next Regular"/>
                <a:cs typeface="Avenir Next Regular"/>
              </a:rPr>
              <a:t>Corpora</a:t>
            </a:r>
          </a:p>
          <a:p>
            <a:pPr lvl="1">
              <a:buFont typeface="Courier New" charset="0"/>
              <a:buChar char="o"/>
            </a:pPr>
            <a:r>
              <a:rPr lang="en-US" sz="2000" dirty="0" smtClean="0">
                <a:solidFill>
                  <a:srgbClr val="173C62"/>
                </a:solidFill>
                <a:latin typeface="Avenir Next Regular"/>
                <a:cs typeface="Avenir Next Regular"/>
              </a:rPr>
              <a:t>Independent Variable</a:t>
            </a:r>
          </a:p>
          <a:p>
            <a:pPr lvl="1">
              <a:buFont typeface="Courier New" charset="0"/>
              <a:buChar char="o"/>
            </a:pPr>
            <a:r>
              <a:rPr lang="en-US" sz="2000" dirty="0" smtClean="0">
                <a:solidFill>
                  <a:srgbClr val="173C62"/>
                </a:solidFill>
                <a:latin typeface="Avenir Next Regular"/>
                <a:cs typeface="Avenir Next Regular"/>
              </a:rPr>
              <a:t>Dependent Variables</a:t>
            </a:r>
          </a:p>
          <a:p>
            <a:pPr lvl="1">
              <a:buFont typeface="Courier New" charset="0"/>
              <a:buChar char="o"/>
            </a:pPr>
            <a:r>
              <a:rPr lang="en-US" sz="2000" dirty="0" smtClean="0">
                <a:solidFill>
                  <a:srgbClr val="173C62"/>
                </a:solidFill>
                <a:latin typeface="Avenir Next Regular"/>
                <a:cs typeface="Avenir Next Regular"/>
              </a:rPr>
              <a:t>Results</a:t>
            </a:r>
          </a:p>
          <a:p>
            <a:pPr lvl="1">
              <a:buFont typeface="Courier New" charset="0"/>
              <a:buChar char="o"/>
            </a:pPr>
            <a:r>
              <a:rPr lang="en-US" sz="2000" dirty="0" smtClean="0">
                <a:solidFill>
                  <a:srgbClr val="173C62"/>
                </a:solidFill>
                <a:latin typeface="Avenir Next Regular"/>
                <a:cs typeface="Avenir Next Regular"/>
              </a:rPr>
              <a:t>Conclusions</a:t>
            </a:r>
          </a:p>
          <a:p>
            <a:pPr lvl="1">
              <a:buFont typeface="Courier New" charset="0"/>
              <a:buChar char="o"/>
            </a:pPr>
            <a:endParaRPr lang="en-US" sz="20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Lexical Category Acquisition</a:t>
            </a:r>
          </a:p>
          <a:p>
            <a:pPr lvl="1">
              <a:buFont typeface="Courier New" charset="0"/>
              <a:buChar char="o"/>
            </a:pPr>
            <a:r>
              <a:rPr lang="en-US" sz="2000" dirty="0" smtClean="0">
                <a:solidFill>
                  <a:srgbClr val="173C62"/>
                </a:solidFill>
                <a:latin typeface="Avenir Next Regular"/>
                <a:cs typeface="Avenir Next Regular"/>
              </a:rPr>
              <a:t>What do we know?</a:t>
            </a:r>
          </a:p>
          <a:p>
            <a:pPr lvl="1">
              <a:buFont typeface="Courier New" charset="0"/>
              <a:buChar char="o"/>
            </a:pPr>
            <a:r>
              <a:rPr lang="en-US" sz="2000" dirty="0" smtClean="0">
                <a:solidFill>
                  <a:srgbClr val="173C62"/>
                </a:solidFill>
                <a:latin typeface="Avenir Next Regular"/>
                <a:cs typeface="Avenir Next Regular"/>
              </a:rPr>
              <a:t>What do we miss?</a:t>
            </a:r>
          </a:p>
          <a:p>
            <a:pPr lvl="1">
              <a:buFont typeface="Courier New" charset="0"/>
              <a:buChar char="o"/>
            </a:pPr>
            <a:r>
              <a:rPr lang="en-US" sz="2000" dirty="0" smtClean="0">
                <a:solidFill>
                  <a:srgbClr val="173C62"/>
                </a:solidFill>
                <a:latin typeface="Avenir Next Regular"/>
                <a:cs typeface="Avenir Next Regular"/>
              </a:rPr>
              <a:t>Good contexts</a:t>
            </a:r>
          </a:p>
          <a:p>
            <a:pPr lvl="1">
              <a:buFont typeface="Courier New" charset="0"/>
              <a:buChar char="o"/>
            </a:pPr>
            <a:r>
              <a:rPr lang="en-US" sz="2000" dirty="0" smtClean="0">
                <a:solidFill>
                  <a:srgbClr val="173C62"/>
                </a:solidFill>
                <a:latin typeface="Avenir Next Regular"/>
                <a:cs typeface="Avenir Next Regular"/>
              </a:rPr>
              <a:t>Easy words</a:t>
            </a:r>
          </a:p>
          <a:p>
            <a:pPr lvl="1">
              <a:buFont typeface="Courier New" charset="0"/>
              <a:buChar char="o"/>
            </a:pPr>
            <a:r>
              <a:rPr lang="en-US" sz="2000" dirty="0" smtClean="0">
                <a:solidFill>
                  <a:srgbClr val="173C62"/>
                </a:solidFill>
                <a:latin typeface="Avenir Next Regular"/>
                <a:cs typeface="Avenir Next Regular"/>
              </a:rPr>
              <a:t>Conclusions</a:t>
            </a:r>
          </a:p>
        </p:txBody>
      </p:sp>
      <p:sp>
        <p:nvSpPr>
          <p:cNvPr id="16" name="Rectangle 15"/>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7" name="Rectangle 16"/>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8" name="TextBox 17"/>
          <p:cNvSpPr txBox="1">
            <a:spLocks/>
          </p:cNvSpPr>
          <p:nvPr/>
        </p:nvSpPr>
        <p:spPr>
          <a:xfrm>
            <a:off x="180000" y="180000"/>
            <a:ext cx="8748000" cy="720000"/>
          </a:xfrm>
          <a:prstGeom prst="rect">
            <a:avLst/>
          </a:prstGeom>
          <a:noFill/>
        </p:spPr>
        <p:txBody>
          <a:bodyPr wrap="square" rtlCol="0">
            <a:spAutoFit/>
          </a:bodyPr>
          <a:lstStyle/>
          <a:p>
            <a:r>
              <a:rPr lang="en-US" sz="4000" dirty="0" smtClean="0">
                <a:solidFill>
                  <a:srgbClr val="F0F0F0"/>
                </a:solidFill>
                <a:latin typeface="Avenir Next Regular"/>
                <a:cs typeface="Avenir Next Regular"/>
              </a:rPr>
              <a:t>Overview</a:t>
            </a:r>
          </a:p>
        </p:txBody>
      </p:sp>
      <p:sp>
        <p:nvSpPr>
          <p:cNvPr id="19" name="Rectangle 18"/>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20" name="Rectangle 19"/>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22" name="Picture 21"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3938069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know?</a:t>
            </a:r>
          </a:p>
          <a:p>
            <a:r>
              <a:rPr lang="en-US" sz="4000" dirty="0" smtClean="0">
                <a:solidFill>
                  <a:srgbClr val="F0F0F0"/>
                </a:solidFill>
                <a:latin typeface="Avenir Next Regular"/>
                <a:cs typeface="Avenir Next Regular"/>
              </a:rPr>
              <a:t>How do they manage?</a:t>
            </a:r>
          </a:p>
        </p:txBody>
      </p:sp>
      <p:sp>
        <p:nvSpPr>
          <p:cNvPr id="12"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solidFill>
                  <a:srgbClr val="173C62"/>
                </a:solidFill>
                <a:latin typeface="Avenir Next Regular"/>
                <a:cs typeface="Avenir Next Regular"/>
              </a:rPr>
              <a:t>Several theories of bootstrapping of lexical categories:</a:t>
            </a:r>
          </a:p>
          <a:p>
            <a:pPr marL="0" indent="0">
              <a:buFont typeface="Arial"/>
              <a:buNone/>
            </a:pPr>
            <a:endParaRPr lang="en-US" sz="24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Prosody 	</a:t>
            </a:r>
            <a:r>
              <a:rPr lang="en-US" sz="2000" dirty="0" smtClean="0">
                <a:solidFill>
                  <a:srgbClr val="173C62"/>
                </a:solidFill>
                <a:latin typeface="Avenir Next Regular"/>
                <a:cs typeface="Avenir Next Regular"/>
              </a:rPr>
              <a:t>(Christophe &amp; al, </a:t>
            </a:r>
            <a:r>
              <a:rPr lang="en-US" sz="1800" dirty="0" smtClean="0">
                <a:solidFill>
                  <a:srgbClr val="173C62"/>
                </a:solidFill>
                <a:latin typeface="Avenir Next Regular"/>
                <a:cs typeface="Avenir Next Regular"/>
              </a:rPr>
              <a:t>2008</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Phonetics 		</a:t>
            </a:r>
            <a:r>
              <a:rPr lang="en-US" sz="2000" dirty="0" smtClean="0">
                <a:solidFill>
                  <a:srgbClr val="173C62"/>
                </a:solidFill>
                <a:latin typeface="Avenir Next Regular"/>
                <a:cs typeface="Avenir Next Regular"/>
              </a:rPr>
              <a:t>(Christophe &amp; al, </a:t>
            </a:r>
            <a:r>
              <a:rPr lang="en-US" sz="1800" dirty="0" smtClean="0">
                <a:solidFill>
                  <a:srgbClr val="173C62"/>
                </a:solidFill>
                <a:latin typeface="Avenir Next Regular"/>
                <a:cs typeface="Avenir Next Regular"/>
              </a:rPr>
              <a:t>1997</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Syntax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Gleitman</a:t>
            </a:r>
            <a:r>
              <a:rPr lang="en-US" sz="2000" dirty="0" smtClean="0">
                <a:solidFill>
                  <a:srgbClr val="173C62"/>
                </a:solidFill>
                <a:latin typeface="Avenir Next Regular"/>
                <a:cs typeface="Avenir Next Regular"/>
              </a:rPr>
              <a:t> &amp; Gillette, </a:t>
            </a:r>
            <a:r>
              <a:rPr lang="en-US" sz="1800" dirty="0" smtClean="0">
                <a:solidFill>
                  <a:srgbClr val="173C62"/>
                </a:solidFill>
                <a:latin typeface="Avenir Next Regular"/>
                <a:cs typeface="Avenir Next Regular"/>
              </a:rPr>
              <a:t>1995</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Semantics 	</a:t>
            </a:r>
            <a:r>
              <a:rPr lang="en-US" sz="2000" dirty="0" smtClean="0">
                <a:solidFill>
                  <a:srgbClr val="173C62"/>
                </a:solidFill>
                <a:latin typeface="Avenir Next Regular"/>
                <a:cs typeface="Avenir Next Regular"/>
              </a:rPr>
              <a:t>(Pinker, </a:t>
            </a:r>
            <a:r>
              <a:rPr lang="en-US" sz="1800" dirty="0" smtClean="0">
                <a:solidFill>
                  <a:srgbClr val="173C62"/>
                </a:solidFill>
                <a:latin typeface="Avenir Next Regular"/>
                <a:cs typeface="Avenir Next Regular"/>
              </a:rPr>
              <a:t>1987</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Distributional patterns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Maratsos</a:t>
            </a:r>
            <a:r>
              <a:rPr lang="en-US" sz="2000" dirty="0" smtClean="0">
                <a:solidFill>
                  <a:srgbClr val="173C62"/>
                </a:solidFill>
                <a:latin typeface="Avenir Next Regular"/>
                <a:cs typeface="Avenir Next Regular"/>
              </a:rPr>
              <a:t> &amp; </a:t>
            </a:r>
            <a:r>
              <a:rPr lang="en-US" sz="2000" dirty="0" err="1" smtClean="0">
                <a:solidFill>
                  <a:srgbClr val="173C62"/>
                </a:solidFill>
                <a:latin typeface="Avenir Next Regular"/>
                <a:cs typeface="Avenir Next Regular"/>
              </a:rPr>
              <a:t>Chalkley</a:t>
            </a:r>
            <a:r>
              <a:rPr lang="en-US" sz="2000" dirty="0" smtClean="0">
                <a:solidFill>
                  <a:srgbClr val="173C62"/>
                </a:solidFill>
                <a:latin typeface="Avenir Next Regular"/>
                <a:cs typeface="Avenir Next Regular"/>
              </a:rPr>
              <a:t>, </a:t>
            </a:r>
            <a:r>
              <a:rPr lang="en-US" sz="1800" dirty="0" smtClean="0">
                <a:solidFill>
                  <a:srgbClr val="173C62"/>
                </a:solidFill>
                <a:latin typeface="Avenir Next Regular"/>
                <a:cs typeface="Avenir Next Regular"/>
              </a:rPr>
              <a:t>1980</a:t>
            </a:r>
            <a:r>
              <a:rPr lang="en-US" sz="2000" dirty="0" smtClean="0">
                <a:solidFill>
                  <a:srgbClr val="173C62"/>
                </a:solidFill>
                <a:latin typeface="Avenir Next Regular"/>
                <a:cs typeface="Avenir Next Regular"/>
              </a:rPr>
              <a:t>)</a:t>
            </a:r>
          </a:p>
          <a:p>
            <a:pPr>
              <a:buFont typeface="Wingdings" charset="2"/>
              <a:buChar char="§"/>
            </a:pPr>
            <a:endParaRPr lang="en-US" sz="2400" dirty="0" smtClean="0">
              <a:solidFill>
                <a:srgbClr val="173C62"/>
              </a:solidFill>
              <a:latin typeface="Avenir Next Regular"/>
              <a:cs typeface="Avenir Next Regular"/>
            </a:endParaRP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31446736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know?</a:t>
            </a:r>
          </a:p>
          <a:p>
            <a:r>
              <a:rPr lang="en-US" sz="4000" dirty="0" smtClean="0">
                <a:solidFill>
                  <a:srgbClr val="F0F0F0"/>
                </a:solidFill>
                <a:latin typeface="Avenir Next Regular"/>
                <a:cs typeface="Avenir Next Regular"/>
              </a:rPr>
              <a:t>How do they manage?</a:t>
            </a:r>
          </a:p>
        </p:txBody>
      </p:sp>
      <p:sp>
        <p:nvSpPr>
          <p:cNvPr id="5"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solidFill>
                  <a:srgbClr val="173C62"/>
                </a:solidFill>
                <a:latin typeface="Avenir Next Regular"/>
                <a:cs typeface="Avenir Next Regular"/>
              </a:rPr>
              <a:t>Several theories of bootstrapping of lexical categories:</a:t>
            </a:r>
          </a:p>
          <a:p>
            <a:pPr marL="0" indent="0">
              <a:buFont typeface="Arial"/>
              <a:buNone/>
            </a:pPr>
            <a:endParaRPr lang="en-US" sz="2400" dirty="0" smtClean="0">
              <a:solidFill>
                <a:srgbClr val="173C62"/>
              </a:solidFill>
              <a:latin typeface="Avenir Next Regular"/>
              <a:cs typeface="Avenir Next Regular"/>
            </a:endParaRPr>
          </a:p>
          <a:p>
            <a:pPr>
              <a:buFont typeface="Wingdings" charset="2"/>
              <a:buChar char="§"/>
            </a:pPr>
            <a:r>
              <a:rPr lang="en-US" sz="2400" dirty="0">
                <a:solidFill>
                  <a:srgbClr val="173C62"/>
                </a:solidFill>
                <a:latin typeface="Avenir Next Regular"/>
                <a:cs typeface="Avenir Next Regular"/>
              </a:rPr>
              <a:t>Prosody 	</a:t>
            </a:r>
            <a:r>
              <a:rPr lang="en-US" sz="2000" dirty="0">
                <a:solidFill>
                  <a:srgbClr val="173C62"/>
                </a:solidFill>
                <a:latin typeface="Avenir Next Regular"/>
                <a:cs typeface="Avenir Next Regular"/>
              </a:rPr>
              <a:t>(Christophe &amp; al, </a:t>
            </a:r>
            <a:r>
              <a:rPr lang="en-US" sz="1800" dirty="0">
                <a:solidFill>
                  <a:srgbClr val="173C62"/>
                </a:solidFill>
                <a:latin typeface="Avenir Next Regular"/>
                <a:cs typeface="Avenir Next Regular"/>
              </a:rPr>
              <a:t>2008</a:t>
            </a:r>
            <a:r>
              <a:rPr lang="en-US" sz="2000" dirty="0">
                <a:solidFill>
                  <a:srgbClr val="173C62"/>
                </a:solidFill>
                <a:latin typeface="Avenir Next Regular"/>
                <a:cs typeface="Avenir Next Regular"/>
              </a:rPr>
              <a:t>)</a:t>
            </a:r>
          </a:p>
          <a:p>
            <a:pPr>
              <a:buFont typeface="Wingdings" charset="2"/>
              <a:buChar char="§"/>
            </a:pPr>
            <a:r>
              <a:rPr lang="en-US" sz="2400" dirty="0">
                <a:solidFill>
                  <a:srgbClr val="173C62"/>
                </a:solidFill>
                <a:latin typeface="Avenir Next Regular"/>
                <a:cs typeface="Avenir Next Regular"/>
              </a:rPr>
              <a:t>Phonetics 		</a:t>
            </a:r>
            <a:r>
              <a:rPr lang="en-US" sz="2000" dirty="0">
                <a:solidFill>
                  <a:srgbClr val="173C62"/>
                </a:solidFill>
                <a:latin typeface="Avenir Next Regular"/>
                <a:cs typeface="Avenir Next Regular"/>
              </a:rPr>
              <a:t>(Christophe &amp; al, </a:t>
            </a:r>
            <a:r>
              <a:rPr lang="en-US" sz="1800" dirty="0">
                <a:solidFill>
                  <a:srgbClr val="173C62"/>
                </a:solidFill>
                <a:latin typeface="Avenir Next Regular"/>
                <a:cs typeface="Avenir Next Regular"/>
              </a:rPr>
              <a:t>1997</a:t>
            </a:r>
            <a:r>
              <a:rPr lang="en-US" sz="2000" dirty="0">
                <a:solidFill>
                  <a:srgbClr val="173C62"/>
                </a:solidFill>
                <a:latin typeface="Avenir Next Regular"/>
                <a:cs typeface="Avenir Next Regular"/>
              </a:rPr>
              <a:t>)</a:t>
            </a:r>
          </a:p>
          <a:p>
            <a:pPr>
              <a:buFont typeface="Wingdings" charset="2"/>
              <a:buChar char="§"/>
            </a:pPr>
            <a:r>
              <a:rPr lang="en-US" sz="2400" dirty="0">
                <a:solidFill>
                  <a:srgbClr val="173C62"/>
                </a:solidFill>
                <a:latin typeface="Avenir Next Regular"/>
                <a:cs typeface="Avenir Next Regular"/>
              </a:rPr>
              <a:t>Syntax 		</a:t>
            </a:r>
            <a:r>
              <a:rPr lang="en-US" sz="2000" dirty="0">
                <a:solidFill>
                  <a:srgbClr val="173C62"/>
                </a:solidFill>
                <a:latin typeface="Avenir Next Regular"/>
                <a:cs typeface="Avenir Next Regular"/>
              </a:rPr>
              <a:t>(</a:t>
            </a:r>
            <a:r>
              <a:rPr lang="en-US" sz="2000" dirty="0" err="1">
                <a:solidFill>
                  <a:srgbClr val="173C62"/>
                </a:solidFill>
                <a:latin typeface="Avenir Next Regular"/>
                <a:cs typeface="Avenir Next Regular"/>
              </a:rPr>
              <a:t>Gleitman</a:t>
            </a:r>
            <a:r>
              <a:rPr lang="en-US" sz="2000" dirty="0">
                <a:solidFill>
                  <a:srgbClr val="173C62"/>
                </a:solidFill>
                <a:latin typeface="Avenir Next Regular"/>
                <a:cs typeface="Avenir Next Regular"/>
              </a:rPr>
              <a:t> &amp; Gillette, </a:t>
            </a:r>
            <a:r>
              <a:rPr lang="en-US" sz="1800" dirty="0">
                <a:solidFill>
                  <a:srgbClr val="173C62"/>
                </a:solidFill>
                <a:latin typeface="Avenir Next Regular"/>
                <a:cs typeface="Avenir Next Regular"/>
              </a:rPr>
              <a:t>1995</a:t>
            </a:r>
            <a:r>
              <a:rPr lang="en-US" sz="2000" dirty="0">
                <a:solidFill>
                  <a:srgbClr val="173C62"/>
                </a:solidFill>
                <a:latin typeface="Avenir Next Regular"/>
                <a:cs typeface="Avenir Next Regular"/>
              </a:rPr>
              <a:t>)</a:t>
            </a:r>
          </a:p>
          <a:p>
            <a:pPr>
              <a:buFont typeface="Wingdings" charset="2"/>
              <a:buChar char="§"/>
            </a:pPr>
            <a:r>
              <a:rPr lang="en-US" sz="2400" dirty="0">
                <a:solidFill>
                  <a:srgbClr val="173C62"/>
                </a:solidFill>
                <a:latin typeface="Avenir Next Regular"/>
                <a:cs typeface="Avenir Next Regular"/>
              </a:rPr>
              <a:t>Semantics 	</a:t>
            </a:r>
            <a:r>
              <a:rPr lang="en-US" sz="2000" dirty="0">
                <a:solidFill>
                  <a:srgbClr val="173C62"/>
                </a:solidFill>
                <a:latin typeface="Avenir Next Regular"/>
                <a:cs typeface="Avenir Next Regular"/>
              </a:rPr>
              <a:t>(Pinker, </a:t>
            </a:r>
            <a:r>
              <a:rPr lang="en-US" sz="1800" dirty="0">
                <a:solidFill>
                  <a:srgbClr val="173C62"/>
                </a:solidFill>
                <a:latin typeface="Avenir Next Regular"/>
                <a:cs typeface="Avenir Next Regular"/>
              </a:rPr>
              <a:t>1987</a:t>
            </a:r>
            <a:r>
              <a:rPr lang="en-US" sz="2000" dirty="0">
                <a:solidFill>
                  <a:srgbClr val="173C62"/>
                </a:solidFill>
                <a:latin typeface="Avenir Next Regular"/>
                <a:cs typeface="Avenir Next Regular"/>
              </a:rPr>
              <a:t>)</a:t>
            </a:r>
          </a:p>
          <a:p>
            <a:pPr>
              <a:buFont typeface="Wingdings" charset="2"/>
              <a:buChar char="§"/>
            </a:pPr>
            <a:r>
              <a:rPr lang="en-US" sz="2400" b="1" dirty="0">
                <a:solidFill>
                  <a:srgbClr val="173C62"/>
                </a:solidFill>
                <a:latin typeface="Avenir Next Regular"/>
                <a:cs typeface="Avenir Next Regular"/>
              </a:rPr>
              <a:t>Distributional patterns </a:t>
            </a:r>
            <a:r>
              <a:rPr lang="en-US" sz="2400" dirty="0">
                <a:solidFill>
                  <a:srgbClr val="173C62"/>
                </a:solidFill>
                <a:latin typeface="Avenir Next Regular"/>
                <a:cs typeface="Avenir Next Regular"/>
              </a:rPr>
              <a:t>	</a:t>
            </a:r>
            <a:r>
              <a:rPr lang="en-US" sz="2000" dirty="0">
                <a:solidFill>
                  <a:srgbClr val="173C62"/>
                </a:solidFill>
                <a:latin typeface="Avenir Next Regular"/>
                <a:cs typeface="Avenir Next Regular"/>
              </a:rPr>
              <a:t>(</a:t>
            </a:r>
            <a:r>
              <a:rPr lang="en-US" sz="2000" dirty="0" err="1">
                <a:solidFill>
                  <a:srgbClr val="173C62"/>
                </a:solidFill>
                <a:latin typeface="Avenir Next Regular"/>
                <a:cs typeface="Avenir Next Regular"/>
              </a:rPr>
              <a:t>Maratsos</a:t>
            </a:r>
            <a:r>
              <a:rPr lang="en-US" sz="2000" dirty="0">
                <a:solidFill>
                  <a:srgbClr val="173C62"/>
                </a:solidFill>
                <a:latin typeface="Avenir Next Regular"/>
                <a:cs typeface="Avenir Next Regular"/>
              </a:rPr>
              <a:t> &amp; </a:t>
            </a:r>
            <a:r>
              <a:rPr lang="en-US" sz="2000" dirty="0" err="1">
                <a:solidFill>
                  <a:srgbClr val="173C62"/>
                </a:solidFill>
                <a:latin typeface="Avenir Next Regular"/>
                <a:cs typeface="Avenir Next Regular"/>
              </a:rPr>
              <a:t>Chalkley</a:t>
            </a:r>
            <a:r>
              <a:rPr lang="en-US" sz="2000" dirty="0">
                <a:solidFill>
                  <a:srgbClr val="173C62"/>
                </a:solidFill>
                <a:latin typeface="Avenir Next Regular"/>
                <a:cs typeface="Avenir Next Regular"/>
              </a:rPr>
              <a:t>, </a:t>
            </a:r>
            <a:r>
              <a:rPr lang="en-US" sz="1800" dirty="0">
                <a:solidFill>
                  <a:srgbClr val="173C62"/>
                </a:solidFill>
                <a:latin typeface="Avenir Next Regular"/>
                <a:cs typeface="Avenir Next Regular"/>
              </a:rPr>
              <a:t>1980</a:t>
            </a:r>
            <a:r>
              <a:rPr lang="en-US" sz="2000" dirty="0">
                <a:solidFill>
                  <a:srgbClr val="173C62"/>
                </a:solidFill>
                <a:latin typeface="Avenir Next Regular"/>
                <a:cs typeface="Avenir Next Regular"/>
              </a:rPr>
              <a:t>)</a:t>
            </a:r>
          </a:p>
          <a:p>
            <a:pPr>
              <a:buFont typeface="Wingdings" charset="2"/>
              <a:buChar char="§"/>
            </a:pPr>
            <a:endParaRPr lang="en-US" sz="2400" dirty="0" smtClean="0">
              <a:solidFill>
                <a:srgbClr val="173C62"/>
              </a:solidFill>
              <a:latin typeface="Avenir Next Regular"/>
              <a:cs typeface="Avenir Next Regular"/>
            </a:endParaRP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11497110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know?</a:t>
            </a:r>
          </a:p>
          <a:p>
            <a:r>
              <a:rPr lang="en-US" sz="4000" dirty="0" smtClean="0">
                <a:solidFill>
                  <a:srgbClr val="F0F0F0"/>
                </a:solidFill>
                <a:latin typeface="Avenir Next Regular"/>
                <a:cs typeface="Avenir Next Regular"/>
              </a:rPr>
              <a:t>What are the useful contexts?</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10" name="Content Placeholder 2"/>
          <p:cNvSpPr txBox="1">
            <a:spLocks/>
          </p:cNvSpPr>
          <p:nvPr/>
        </p:nvSpPr>
        <p:spPr>
          <a:xfrm>
            <a:off x="416731" y="1430731"/>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Frequent Frames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Mintz</a:t>
            </a:r>
            <a:r>
              <a:rPr lang="en-US" sz="2000" dirty="0" smtClean="0">
                <a:solidFill>
                  <a:srgbClr val="173C62"/>
                </a:solidFill>
                <a:latin typeface="Avenir Next Regular"/>
                <a:cs typeface="Avenir Next Regular"/>
              </a:rPr>
              <a:t>, </a:t>
            </a:r>
            <a:r>
              <a:rPr lang="en-US" sz="1800" dirty="0" smtClean="0">
                <a:solidFill>
                  <a:srgbClr val="173C62"/>
                </a:solidFill>
                <a:latin typeface="Avenir Next Regular"/>
                <a:cs typeface="Avenir Next Regular"/>
              </a:rPr>
              <a:t>2003</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Flexible Frames  </a:t>
            </a:r>
            <a:r>
              <a:rPr lang="en-US" sz="2000" dirty="0" smtClean="0">
                <a:solidFill>
                  <a:srgbClr val="173C62"/>
                </a:solidFill>
                <a:latin typeface="Avenir Next Regular"/>
                <a:cs typeface="Avenir Next Regular"/>
              </a:rPr>
              <a:t>(St. Clair &amp; al, </a:t>
            </a:r>
            <a:r>
              <a:rPr lang="en-US" sz="1800" dirty="0" smtClean="0">
                <a:solidFill>
                  <a:srgbClr val="173C62"/>
                </a:solidFill>
                <a:latin typeface="Avenir Next Regular"/>
                <a:cs typeface="Avenir Next Regular"/>
              </a:rPr>
              <a:t>2010</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Bigrams </a:t>
            </a:r>
            <a:r>
              <a:rPr lang="en-US" sz="2400" i="1" dirty="0" smtClean="0">
                <a:solidFill>
                  <a:srgbClr val="173C62"/>
                </a:solidFill>
                <a:latin typeface="Avenir Next Regular"/>
                <a:cs typeface="Avenir Next Regular"/>
              </a:rPr>
              <a:t>vs</a:t>
            </a:r>
            <a:r>
              <a:rPr lang="en-US" sz="2400" dirty="0" smtClean="0">
                <a:solidFill>
                  <a:srgbClr val="173C62"/>
                </a:solidFill>
                <a:latin typeface="Avenir Next Regular"/>
                <a:cs typeface="Avenir Next Regular"/>
              </a:rPr>
              <a:t> trigrams?  </a:t>
            </a:r>
            <a:r>
              <a:rPr lang="en-US" sz="2000" dirty="0" smtClean="0">
                <a:solidFill>
                  <a:srgbClr val="173C62"/>
                </a:solidFill>
                <a:latin typeface="Avenir Next Regular"/>
                <a:cs typeface="Avenir Next Regular"/>
              </a:rPr>
              <a:t>(Monaghan &amp; al, </a:t>
            </a:r>
            <a:r>
              <a:rPr lang="en-US" sz="1800" dirty="0" smtClean="0">
                <a:solidFill>
                  <a:srgbClr val="173C62"/>
                </a:solidFill>
                <a:latin typeface="Avenir Next Regular"/>
                <a:cs typeface="Avenir Next Regular"/>
              </a:rPr>
              <a:t>2004</a:t>
            </a:r>
            <a:r>
              <a:rPr lang="en-US" sz="20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Utterance boundaries?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Freudenthal</a:t>
            </a:r>
            <a:r>
              <a:rPr lang="en-US" sz="2000" dirty="0" smtClean="0">
                <a:solidFill>
                  <a:srgbClr val="173C62"/>
                </a:solidFill>
                <a:latin typeface="Avenir Next Regular"/>
                <a:cs typeface="Avenir Next Regular"/>
              </a:rPr>
              <a:t> &amp; al, </a:t>
            </a:r>
            <a:r>
              <a:rPr lang="en-US" sz="1800" dirty="0" smtClean="0">
                <a:solidFill>
                  <a:srgbClr val="173C62"/>
                </a:solidFill>
                <a:latin typeface="Avenir Next Regular"/>
                <a:cs typeface="Avenir Next Regular"/>
              </a:rPr>
              <a:t>2008</a:t>
            </a:r>
            <a:r>
              <a:rPr lang="en-US" sz="2000" dirty="0" smtClean="0">
                <a:solidFill>
                  <a:srgbClr val="173C62"/>
                </a:solidFill>
                <a:latin typeface="Avenir Next Regular"/>
                <a:cs typeface="Avenir Next Regular"/>
              </a:rPr>
              <a:t>)</a:t>
            </a:r>
          </a:p>
          <a:p>
            <a:pPr>
              <a:buFont typeface="Wingdings" charset="2"/>
              <a:buChar char="§"/>
            </a:pPr>
            <a:endParaRPr lang="en-US" sz="2400" dirty="0" smtClean="0">
              <a:solidFill>
                <a:srgbClr val="173C62"/>
              </a:solidFill>
              <a:latin typeface="Avenir Next Regular"/>
              <a:cs typeface="Avenir Next Regular"/>
            </a:endParaRPr>
          </a:p>
          <a:p>
            <a:pPr marL="0" indent="0" algn="r">
              <a:buNone/>
            </a:pPr>
            <a:r>
              <a:rPr lang="en-US" sz="2400" dirty="0" smtClean="0">
                <a:solidFill>
                  <a:srgbClr val="173C62"/>
                </a:solidFill>
                <a:latin typeface="Avenir Next Regular"/>
                <a:cs typeface="Avenir Next Regular"/>
              </a:rPr>
              <a:t>Studies pick a type of context </a:t>
            </a:r>
            <a:r>
              <a:rPr lang="en-US" sz="2400" b="1" dirty="0" smtClean="0">
                <a:solidFill>
                  <a:srgbClr val="173C62"/>
                </a:solidFill>
                <a:latin typeface="Avenir Next Regular"/>
                <a:cs typeface="Avenir Next Regular"/>
              </a:rPr>
              <a:t>quite arbitrarily</a:t>
            </a:r>
            <a:r>
              <a:rPr lang="en-US" sz="2400" dirty="0" smtClean="0">
                <a:solidFill>
                  <a:srgbClr val="173C62"/>
                </a:solidFill>
                <a:latin typeface="Avenir Next Regular"/>
                <a:cs typeface="Avenir Next Regular"/>
              </a:rPr>
              <a:t> and evaluate how good categories can be induced.</a:t>
            </a:r>
          </a:p>
        </p:txBody>
      </p:sp>
    </p:spTree>
    <p:extLst>
      <p:ext uri="{BB962C8B-B14F-4D97-AF65-F5344CB8AC3E}">
        <p14:creationId xmlns:p14="http://schemas.microsoft.com/office/powerpoint/2010/main" val="10638378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Rectangle 3"/>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5" name="TextBox 4"/>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know?</a:t>
            </a:r>
          </a:p>
          <a:p>
            <a:r>
              <a:rPr lang="en-US" sz="4000" dirty="0" smtClean="0">
                <a:solidFill>
                  <a:srgbClr val="F0F0F0"/>
                </a:solidFill>
                <a:latin typeface="Avenir Next Regular"/>
                <a:cs typeface="Avenir Next Regular"/>
              </a:rPr>
              <a:t>Which algorithms do the job?</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10" name="Content Placeholder 2"/>
          <p:cNvSpPr txBox="1">
            <a:spLocks/>
          </p:cNvSpPr>
          <p:nvPr/>
        </p:nvSpPr>
        <p:spPr>
          <a:xfrm>
            <a:off x="416731" y="1430731"/>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Incremental Bayesian clustering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Parisien</a:t>
            </a:r>
            <a:r>
              <a:rPr lang="en-US" sz="2000" dirty="0" smtClean="0">
                <a:solidFill>
                  <a:srgbClr val="173C62"/>
                </a:solidFill>
                <a:latin typeface="Avenir Next Regular"/>
                <a:cs typeface="Avenir Next Regular"/>
              </a:rPr>
              <a:t>, </a:t>
            </a:r>
            <a:r>
              <a:rPr lang="en-US" sz="1800" dirty="0" smtClean="0">
                <a:solidFill>
                  <a:srgbClr val="173C62"/>
                </a:solidFill>
                <a:latin typeface="Avenir Next Regular"/>
                <a:cs typeface="Avenir Next Regular"/>
              </a:rPr>
              <a:t>2008</a:t>
            </a:r>
            <a:r>
              <a:rPr lang="en-US" sz="2000" dirty="0" smtClean="0">
                <a:solidFill>
                  <a:srgbClr val="173C62"/>
                </a:solidFill>
                <a:latin typeface="Avenir Next Regular"/>
                <a:cs typeface="Avenir Next Regular"/>
              </a:rPr>
              <a:t>)</a:t>
            </a:r>
            <a:endParaRPr lang="en-US" sz="20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Incremental Entropy-based clustering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Chrupała</a:t>
            </a:r>
            <a:r>
              <a:rPr lang="en-US" sz="2000" dirty="0" smtClean="0">
                <a:solidFill>
                  <a:srgbClr val="173C62"/>
                </a:solidFill>
                <a:latin typeface="Avenir Next Regular"/>
                <a:cs typeface="Avenir Next Regular"/>
              </a:rPr>
              <a:t> &amp; </a:t>
            </a:r>
            <a:r>
              <a:rPr lang="en-US" sz="2000" dirty="0" err="1" smtClean="0">
                <a:solidFill>
                  <a:srgbClr val="173C62"/>
                </a:solidFill>
                <a:latin typeface="Avenir Next Regular"/>
                <a:cs typeface="Avenir Next Regular"/>
              </a:rPr>
              <a:t>Alishahi</a:t>
            </a:r>
            <a:r>
              <a:rPr lang="en-US" sz="2000" dirty="0" smtClean="0">
                <a:solidFill>
                  <a:srgbClr val="173C62"/>
                </a:solidFill>
                <a:latin typeface="Avenir Next Regular"/>
                <a:cs typeface="Avenir Next Regular"/>
              </a:rPr>
              <a:t>, </a:t>
            </a:r>
            <a:r>
              <a:rPr lang="en-US" sz="1800" dirty="0" smtClean="0">
                <a:solidFill>
                  <a:srgbClr val="173C62"/>
                </a:solidFill>
                <a:latin typeface="Avenir Next Regular"/>
                <a:cs typeface="Avenir Next Regular"/>
              </a:rPr>
              <a:t>2010</a:t>
            </a:r>
            <a:r>
              <a:rPr lang="en-US" sz="2000" dirty="0" smtClean="0">
                <a:solidFill>
                  <a:srgbClr val="173C62"/>
                </a:solidFill>
                <a:latin typeface="Avenir Next Regular"/>
                <a:cs typeface="Avenir Next Regular"/>
              </a:rPr>
              <a:t>)</a:t>
            </a:r>
            <a:endParaRPr lang="en-US" sz="18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Mosaic </a:t>
            </a:r>
            <a:r>
              <a:rPr lang="en-US" sz="2000" dirty="0" smtClean="0">
                <a:solidFill>
                  <a:srgbClr val="173C62"/>
                </a:solidFill>
                <a:latin typeface="Avenir Next Regular"/>
                <a:cs typeface="Avenir Next Regular"/>
              </a:rPr>
              <a:t>(</a:t>
            </a:r>
            <a:r>
              <a:rPr lang="en-US" sz="2000" dirty="0" err="1" smtClean="0">
                <a:solidFill>
                  <a:srgbClr val="173C62"/>
                </a:solidFill>
                <a:latin typeface="Avenir Next Regular"/>
                <a:cs typeface="Avenir Next Regular"/>
              </a:rPr>
              <a:t>Freudenthal</a:t>
            </a:r>
            <a:r>
              <a:rPr lang="en-US" sz="2000" dirty="0" smtClean="0">
                <a:solidFill>
                  <a:srgbClr val="173C62"/>
                </a:solidFill>
                <a:latin typeface="Avenir Next Regular"/>
                <a:cs typeface="Avenir Next Regular"/>
              </a:rPr>
              <a:t> &amp; al</a:t>
            </a:r>
            <a:r>
              <a:rPr lang="en-US" sz="1800" dirty="0" smtClean="0">
                <a:solidFill>
                  <a:srgbClr val="173C62"/>
                </a:solidFill>
                <a:latin typeface="Avenir Next Regular"/>
                <a:cs typeface="Avenir Next Regular"/>
              </a:rPr>
              <a:t>, 2016</a:t>
            </a:r>
            <a:r>
              <a:rPr lang="en-US" sz="2000" dirty="0" smtClean="0">
                <a:solidFill>
                  <a:srgbClr val="173C62"/>
                </a:solidFill>
                <a:latin typeface="Avenir Next Regular"/>
                <a:cs typeface="Avenir Next Regular"/>
              </a:rPr>
              <a:t>)</a:t>
            </a:r>
          </a:p>
          <a:p>
            <a:pPr>
              <a:buFont typeface="Wingdings" charset="2"/>
              <a:buChar char="§"/>
            </a:pPr>
            <a:r>
              <a:rPr lang="is-IS" sz="2400" dirty="0" smtClean="0">
                <a:solidFill>
                  <a:srgbClr val="173C62"/>
                </a:solidFill>
                <a:latin typeface="Avenir Next Regular"/>
                <a:cs typeface="Avenir Next Regular"/>
              </a:rPr>
              <a:t>…</a:t>
            </a:r>
            <a:endParaRPr lang="en-US" sz="2400" dirty="0" smtClean="0">
              <a:solidFill>
                <a:srgbClr val="173C62"/>
              </a:solidFill>
              <a:latin typeface="Avenir Next Regular"/>
              <a:cs typeface="Avenir Next Regular"/>
            </a:endParaRPr>
          </a:p>
          <a:p>
            <a:pPr marL="0" indent="0" algn="r">
              <a:buFont typeface="Arial"/>
              <a:buNone/>
            </a:pPr>
            <a:endParaRPr lang="en-US" sz="2400" dirty="0">
              <a:solidFill>
                <a:srgbClr val="173C62"/>
              </a:solidFill>
              <a:latin typeface="Avenir Next Regular"/>
              <a:cs typeface="Avenir Next Regular"/>
            </a:endParaRPr>
          </a:p>
          <a:p>
            <a:pPr marL="0" indent="0" algn="r">
              <a:buFont typeface="Arial"/>
              <a:buNone/>
            </a:pPr>
            <a:r>
              <a:rPr lang="en-US" sz="2400" dirty="0" smtClean="0">
                <a:solidFill>
                  <a:srgbClr val="173C62"/>
                </a:solidFill>
                <a:latin typeface="Avenir Next Regular"/>
                <a:cs typeface="Avenir Next Regular"/>
              </a:rPr>
              <a:t>Typically, the evaluation concerns whether </a:t>
            </a:r>
            <a:r>
              <a:rPr lang="en-US" sz="2400" b="1" dirty="0" smtClean="0">
                <a:solidFill>
                  <a:srgbClr val="173C62"/>
                </a:solidFill>
                <a:latin typeface="Avenir Next Regular"/>
                <a:cs typeface="Avenir Next Regular"/>
              </a:rPr>
              <a:t>good categories</a:t>
            </a:r>
            <a:r>
              <a:rPr lang="en-US" sz="2400" dirty="0" smtClean="0">
                <a:solidFill>
                  <a:srgbClr val="173C62"/>
                </a:solidFill>
                <a:latin typeface="Avenir Next Regular"/>
                <a:cs typeface="Avenir Next Regular"/>
              </a:rPr>
              <a:t> are learned and whether learning follows the </a:t>
            </a:r>
            <a:r>
              <a:rPr lang="en-US" sz="2400" b="1" dirty="0" smtClean="0">
                <a:solidFill>
                  <a:srgbClr val="173C62"/>
                </a:solidFill>
                <a:latin typeface="Avenir Next Regular"/>
                <a:cs typeface="Avenir Next Regular"/>
              </a:rPr>
              <a:t>developmental pattern</a:t>
            </a:r>
            <a:r>
              <a:rPr lang="en-US" sz="2400" dirty="0" smtClean="0">
                <a:solidFill>
                  <a:srgbClr val="173C62"/>
                </a:solidFill>
                <a:latin typeface="Avenir Next Regular"/>
                <a:cs typeface="Avenir Next Regular"/>
              </a:rPr>
              <a:t>.</a:t>
            </a:r>
          </a:p>
        </p:txBody>
      </p:sp>
    </p:spTree>
    <p:extLst>
      <p:ext uri="{BB962C8B-B14F-4D97-AF65-F5344CB8AC3E}">
        <p14:creationId xmlns:p14="http://schemas.microsoft.com/office/powerpoint/2010/main" val="4453760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miss?</a:t>
            </a:r>
          </a:p>
          <a:p>
            <a:r>
              <a:rPr lang="en-US" sz="4000" dirty="0" smtClean="0">
                <a:solidFill>
                  <a:srgbClr val="F0F0F0"/>
                </a:solidFill>
                <a:latin typeface="Avenir Next Regular"/>
                <a:cs typeface="Avenir Next Regular"/>
              </a:rPr>
              <a:t>Bridging a gap</a:t>
            </a:r>
          </a:p>
        </p:txBody>
      </p:sp>
      <p:sp>
        <p:nvSpPr>
          <p:cNvPr id="5" name="Rectangle 4"/>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6" name="Rectangle 5"/>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8" name="Picture 7"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9" name="Content Placeholder 2"/>
          <p:cNvSpPr txBox="1">
            <a:spLocks/>
          </p:cNvSpPr>
          <p:nvPr/>
        </p:nvSpPr>
        <p:spPr>
          <a:xfrm>
            <a:off x="416731" y="1430731"/>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solidFill>
                  <a:srgbClr val="173C62"/>
                </a:solidFill>
                <a:latin typeface="Avenir Next Regular"/>
                <a:cs typeface="Avenir Next Regular"/>
              </a:rPr>
              <a:t>Studies on bootstrapping still rely a lot on </a:t>
            </a:r>
            <a:r>
              <a:rPr lang="en-US" sz="2400" b="1" dirty="0" smtClean="0">
                <a:solidFill>
                  <a:srgbClr val="173C62"/>
                </a:solidFill>
                <a:latin typeface="Avenir Next Regular"/>
                <a:cs typeface="Avenir Next Regular"/>
              </a:rPr>
              <a:t>starting assumptions</a:t>
            </a:r>
            <a:r>
              <a:rPr lang="en-US" sz="2400" dirty="0" smtClean="0">
                <a:solidFill>
                  <a:srgbClr val="173C62"/>
                </a:solidFill>
                <a:latin typeface="Avenir Next Regular"/>
                <a:cs typeface="Avenir Next Regular"/>
              </a:rPr>
              <a:t> (which contexts are useful, what makes them salient and useful, what does a plausible model look like, </a:t>
            </a:r>
            <a:r>
              <a:rPr lang="is-IS" sz="2400" dirty="0" smtClean="0">
                <a:solidFill>
                  <a:srgbClr val="173C62"/>
                </a:solidFill>
                <a:latin typeface="Avenir Next Regular"/>
                <a:cs typeface="Avenir Next Regular"/>
              </a:rPr>
              <a:t>…), but no compelling argument for these assumptions exists yet.</a:t>
            </a:r>
          </a:p>
          <a:p>
            <a:pPr marL="0" indent="0">
              <a:buFont typeface="Arial"/>
              <a:buNone/>
            </a:pPr>
            <a:endParaRPr lang="is-IS" sz="2400" dirty="0">
              <a:solidFill>
                <a:srgbClr val="173C62"/>
              </a:solidFill>
              <a:latin typeface="Avenir Next Regular"/>
              <a:cs typeface="Avenir Next Regular"/>
            </a:endParaRPr>
          </a:p>
          <a:p>
            <a:pPr marL="0" indent="0" algn="r">
              <a:buFont typeface="Arial"/>
              <a:buNone/>
            </a:pPr>
            <a:r>
              <a:rPr lang="is-IS" sz="2400" b="1" dirty="0" smtClean="0">
                <a:solidFill>
                  <a:schemeClr val="accent2">
                    <a:lumMod val="75000"/>
                  </a:schemeClr>
                </a:solidFill>
                <a:latin typeface="Avenir Next Regular"/>
                <a:cs typeface="Avenir Next Regular"/>
              </a:rPr>
              <a:t>We aim to look at what distributional factors determine how useful a context is and how easy it is to categorize a word.</a:t>
            </a:r>
            <a:r>
              <a:rPr lang="en-US" sz="2400" dirty="0" smtClean="0">
                <a:solidFill>
                  <a:srgbClr val="173C62"/>
                </a:solidFill>
                <a:latin typeface="Avenir Next Regular"/>
                <a:cs typeface="Avenir Next Regular"/>
              </a:rPr>
              <a:t> </a:t>
            </a:r>
          </a:p>
        </p:txBody>
      </p:sp>
    </p:spTree>
    <p:extLst>
      <p:ext uri="{BB962C8B-B14F-4D97-AF65-F5344CB8AC3E}">
        <p14:creationId xmlns:p14="http://schemas.microsoft.com/office/powerpoint/2010/main" val="21138822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sp>
        <p:nvSpPr>
          <p:cNvPr id="16" name="Rectangle 15"/>
          <p:cNvSpPr/>
          <p:nvPr/>
        </p:nvSpPr>
        <p:spPr>
          <a:xfrm>
            <a:off x="0" y="0"/>
            <a:ext cx="9144000" cy="1080000"/>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5" name="Rectangle 14"/>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7" name="TextBox 16"/>
          <p:cNvSpPr txBox="1">
            <a:spLocks/>
          </p:cNvSpPr>
          <p:nvPr/>
        </p:nvSpPr>
        <p:spPr>
          <a:xfrm>
            <a:off x="180000" y="180000"/>
            <a:ext cx="8748000" cy="720000"/>
          </a:xfrm>
          <a:prstGeom prst="rect">
            <a:avLst/>
          </a:prstGeom>
          <a:noFill/>
        </p:spPr>
        <p:txBody>
          <a:bodyPr wrap="square" rtlCol="0">
            <a:spAutoFit/>
          </a:bodyPr>
          <a:lstStyle/>
          <a:p>
            <a:r>
              <a:rPr lang="en-US" sz="4000" dirty="0" smtClean="0">
                <a:solidFill>
                  <a:srgbClr val="F0F0F0"/>
                </a:solidFill>
                <a:latin typeface="Avenir Next Regular"/>
                <a:cs typeface="Avenir Next Regular"/>
              </a:rPr>
              <a:t>Introduction</a:t>
            </a:r>
          </a:p>
        </p:txBody>
      </p:sp>
      <p:sp>
        <p:nvSpPr>
          <p:cNvPr id="18"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Arial"/>
              <a:buAutoNum type="arabicPeriod"/>
            </a:pPr>
            <a:endParaRPr lang="en-US" sz="2400" dirty="0" smtClean="0">
              <a:solidFill>
                <a:srgbClr val="173C62"/>
              </a:solidFill>
              <a:latin typeface="Avenir Next Regular"/>
              <a:cs typeface="Avenir Next Regular"/>
            </a:endParaRPr>
          </a:p>
          <a:p>
            <a:pPr marL="457200" indent="-457200">
              <a:buFont typeface="Arial"/>
              <a:buAutoNum type="arabicPeriod"/>
            </a:pPr>
            <a:endParaRPr lang="en-US" sz="2400" dirty="0" smtClean="0">
              <a:solidFill>
                <a:srgbClr val="173C62"/>
              </a:solidFill>
              <a:latin typeface="Avenir Next Regular"/>
              <a:cs typeface="Avenir Next Regular"/>
            </a:endParaRPr>
          </a:p>
          <a:p>
            <a:pPr marL="457200" indent="-457200">
              <a:buFont typeface="Arial"/>
              <a:buAutoNum type="arabicPeriod"/>
            </a:pPr>
            <a:r>
              <a:rPr lang="en-US" sz="2400" dirty="0" smtClean="0">
                <a:solidFill>
                  <a:srgbClr val="173C62"/>
                </a:solidFill>
                <a:latin typeface="Avenir Next Regular"/>
                <a:cs typeface="Avenir Next Regular"/>
              </a:rPr>
              <a:t>role </a:t>
            </a:r>
            <a:r>
              <a:rPr lang="en-US" sz="2400" dirty="0" smtClean="0">
                <a:solidFill>
                  <a:srgbClr val="173C62"/>
                </a:solidFill>
                <a:latin typeface="Avenir Next Regular"/>
                <a:cs typeface="Avenir Next Regular"/>
              </a:rPr>
              <a:t>of multi-word units in </a:t>
            </a:r>
            <a:r>
              <a:rPr lang="en-US" sz="2400" dirty="0" smtClean="0">
                <a:solidFill>
                  <a:srgbClr val="173C62"/>
                </a:solidFill>
                <a:latin typeface="Avenir Next Regular"/>
                <a:cs typeface="Avenir Next Regular"/>
              </a:rPr>
              <a:t>word </a:t>
            </a:r>
            <a:r>
              <a:rPr lang="en-US" sz="2400" dirty="0" smtClean="0">
                <a:solidFill>
                  <a:srgbClr val="173C62"/>
                </a:solidFill>
                <a:latin typeface="Avenir Next Regular"/>
                <a:cs typeface="Avenir Next Regular"/>
              </a:rPr>
              <a:t>learning </a:t>
            </a:r>
          </a:p>
          <a:p>
            <a:pPr marL="457200" indent="-457200">
              <a:buFont typeface="Arial"/>
              <a:buAutoNum type="arabicPeriod"/>
            </a:pPr>
            <a:endParaRPr lang="en-US" sz="2400" dirty="0" smtClean="0">
              <a:solidFill>
                <a:srgbClr val="173C62"/>
              </a:solidFill>
              <a:latin typeface="Avenir Next Regular"/>
              <a:cs typeface="Avenir Next Regular"/>
            </a:endParaRPr>
          </a:p>
          <a:p>
            <a:pPr marL="457200" indent="-457200">
              <a:buFont typeface="Arial"/>
              <a:buAutoNum type="arabicPeriod"/>
            </a:pPr>
            <a:endParaRPr lang="en-US" sz="2400" dirty="0" smtClean="0">
              <a:solidFill>
                <a:srgbClr val="173C62"/>
              </a:solidFill>
              <a:latin typeface="Avenir Next Regular"/>
              <a:cs typeface="Avenir Next Regular"/>
            </a:endParaRPr>
          </a:p>
          <a:p>
            <a:pPr marL="457200" indent="-457200">
              <a:buFont typeface="Arial"/>
              <a:buAutoNum type="arabicPeriod"/>
            </a:pPr>
            <a:r>
              <a:rPr lang="en-US" sz="2400" dirty="0" smtClean="0">
                <a:solidFill>
                  <a:srgbClr val="173C62"/>
                </a:solidFill>
                <a:latin typeface="Avenir Next Regular"/>
                <a:cs typeface="Avenir Next Regular"/>
              </a:rPr>
              <a:t>role </a:t>
            </a:r>
            <a:r>
              <a:rPr lang="en-US" sz="2400" dirty="0" smtClean="0">
                <a:solidFill>
                  <a:srgbClr val="173C62"/>
                </a:solidFill>
                <a:latin typeface="Avenir Next Regular"/>
                <a:cs typeface="Avenir Next Regular"/>
              </a:rPr>
              <a:t>of </a:t>
            </a:r>
            <a:r>
              <a:rPr lang="en-US" sz="2400" dirty="0" smtClean="0">
                <a:solidFill>
                  <a:srgbClr val="173C62"/>
                </a:solidFill>
                <a:latin typeface="Avenir Next Regular"/>
                <a:cs typeface="Avenir Next Regular"/>
              </a:rPr>
              <a:t>distributional </a:t>
            </a:r>
            <a:r>
              <a:rPr lang="en-US" sz="2400" dirty="0" smtClean="0">
                <a:solidFill>
                  <a:srgbClr val="173C62"/>
                </a:solidFill>
                <a:latin typeface="Avenir Next Regular"/>
                <a:cs typeface="Avenir Next Regular"/>
              </a:rPr>
              <a:t>input properties </a:t>
            </a:r>
            <a:r>
              <a:rPr lang="en-US" sz="2400" dirty="0" smtClean="0">
                <a:solidFill>
                  <a:srgbClr val="173C62"/>
                </a:solidFill>
                <a:latin typeface="Avenir Next Regular"/>
                <a:cs typeface="Avenir Next Regular"/>
              </a:rPr>
              <a:t>in </a:t>
            </a:r>
            <a:r>
              <a:rPr lang="en-US" sz="2400" dirty="0" smtClean="0">
                <a:solidFill>
                  <a:srgbClr val="173C62"/>
                </a:solidFill>
                <a:latin typeface="Avenir Next Regular"/>
                <a:cs typeface="Avenir Next Regular"/>
              </a:rPr>
              <a:t>word categorization</a:t>
            </a:r>
          </a:p>
          <a:p>
            <a:pPr marL="457200" indent="-457200">
              <a:buFont typeface="Arial"/>
              <a:buAutoNum type="arabicPeriod"/>
            </a:pPr>
            <a:endParaRPr lang="en-US" sz="2400" dirty="0" smtClean="0">
              <a:solidFill>
                <a:srgbClr val="173C62"/>
              </a:solidFill>
              <a:latin typeface="Avenir Next Regular"/>
              <a:cs typeface="Avenir Next Regular"/>
            </a:endParaRPr>
          </a:p>
          <a:p>
            <a:pPr marL="457200" indent="-457200">
              <a:buFont typeface="Arial"/>
              <a:buAutoNum type="arabicPeriod"/>
            </a:pPr>
            <a:endParaRPr lang="en-US" sz="2400" dirty="0">
              <a:solidFill>
                <a:srgbClr val="173C62"/>
              </a:solidFill>
              <a:latin typeface="Avenir Next Regular"/>
              <a:cs typeface="Avenir Next Regular"/>
            </a:endParaRPr>
          </a:p>
          <a:p>
            <a:pPr marL="457200" indent="-457200">
              <a:buFont typeface="Arial"/>
              <a:buAutoNum type="arabicPeriod"/>
            </a:pPr>
            <a:endParaRPr lang="en-US" sz="2400" dirty="0" smtClean="0">
              <a:solidFill>
                <a:srgbClr val="173C62"/>
              </a:solidFill>
              <a:latin typeface="Avenir Next Regular"/>
              <a:cs typeface="Avenir Next Regular"/>
            </a:endParaRPr>
          </a:p>
        </p:txBody>
      </p:sp>
      <p:sp>
        <p:nvSpPr>
          <p:cNvPr id="19" name="Rectangle 18"/>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pic>
        <p:nvPicPr>
          <p:cNvPr id="3" name="Picture 2" descr="CLiPS_newLogo(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31077265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miss?</a:t>
            </a:r>
          </a:p>
          <a:p>
            <a:r>
              <a:rPr lang="en-US" sz="4000" dirty="0" smtClean="0">
                <a:solidFill>
                  <a:srgbClr val="F0F0F0"/>
                </a:solidFill>
                <a:latin typeface="Avenir Next Regular"/>
                <a:cs typeface="Avenir Next Regular"/>
              </a:rPr>
              <a:t>The experimental setting</a:t>
            </a:r>
          </a:p>
        </p:txBody>
      </p:sp>
      <p:sp>
        <p:nvSpPr>
          <p:cNvPr id="5" name="Rectangle 4"/>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6" name="Rectangle 5"/>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8" name="Picture 7"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9" name="Content Placeholder 2"/>
          <p:cNvSpPr txBox="1">
            <a:spLocks/>
          </p:cNvSpPr>
          <p:nvPr/>
        </p:nvSpPr>
        <p:spPr>
          <a:xfrm>
            <a:off x="416731" y="1430731"/>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Supervised </a:t>
            </a:r>
            <a:r>
              <a:rPr lang="en-US" sz="2400" dirty="0" err="1" smtClean="0">
                <a:solidFill>
                  <a:srgbClr val="173C62"/>
                </a:solidFill>
                <a:latin typeface="Avenir Next Regular"/>
                <a:cs typeface="Avenir Next Regular"/>
              </a:rPr>
              <a:t>PoS</a:t>
            </a:r>
            <a:r>
              <a:rPr lang="en-US" sz="2400" dirty="0" smtClean="0">
                <a:solidFill>
                  <a:srgbClr val="173C62"/>
                </a:solidFill>
                <a:latin typeface="Avenir Next Regular"/>
                <a:cs typeface="Avenir Next Regular"/>
              </a:rPr>
              <a:t> tagging experiment with </a:t>
            </a:r>
            <a:r>
              <a:rPr lang="en-US" sz="2400" dirty="0" err="1" smtClean="0">
                <a:solidFill>
                  <a:srgbClr val="173C62"/>
                </a:solidFill>
                <a:latin typeface="Avenir Next Regular"/>
                <a:cs typeface="Avenir Next Regular"/>
              </a:rPr>
              <a:t>TiMBL</a:t>
            </a:r>
            <a:r>
              <a:rPr lang="en-US" sz="2400" dirty="0" smtClean="0">
                <a:solidFill>
                  <a:srgbClr val="173C62"/>
                </a:solidFill>
                <a:latin typeface="Avenir Next Regular"/>
                <a:cs typeface="Avenir Next Regular"/>
              </a:rPr>
              <a:t> (no feature weighting, cosine, </a:t>
            </a:r>
            <a:r>
              <a:rPr lang="en-US" sz="2000" dirty="0" smtClean="0">
                <a:solidFill>
                  <a:srgbClr val="173C62"/>
                </a:solidFill>
                <a:latin typeface="Avenir Next Regular"/>
                <a:cs typeface="Avenir Next Regular"/>
              </a:rPr>
              <a:t>1 NN</a:t>
            </a:r>
            <a:r>
              <a:rPr lang="en-US" sz="2400" dirty="0" smtClean="0">
                <a:solidFill>
                  <a:srgbClr val="173C62"/>
                </a:solidFill>
                <a:latin typeface="Avenir Next Regular"/>
                <a:cs typeface="Avenir Next Regular"/>
              </a:rPr>
              <a:t>)</a:t>
            </a:r>
          </a:p>
          <a:p>
            <a:pPr>
              <a:buFont typeface="Wingdings" charset="2"/>
              <a:buChar char="§"/>
            </a:pPr>
            <a:r>
              <a:rPr lang="en-US" sz="2400" dirty="0" smtClean="0">
                <a:solidFill>
                  <a:srgbClr val="173C62"/>
                </a:solidFill>
                <a:latin typeface="Avenir Next Regular"/>
                <a:cs typeface="Avenir Next Regular"/>
              </a:rPr>
              <a:t>five categories (</a:t>
            </a:r>
            <a:r>
              <a:rPr lang="en-US" sz="2400" i="1" dirty="0" smtClean="0">
                <a:solidFill>
                  <a:srgbClr val="173C62"/>
                </a:solidFill>
                <a:latin typeface="Avenir Next Regular"/>
                <a:cs typeface="Avenir Next Regular"/>
              </a:rPr>
              <a:t>nouns, verbs, adjectives, adverbs, function words</a:t>
            </a:r>
            <a:r>
              <a:rPr lang="en-US" sz="2400" dirty="0" smtClean="0">
                <a:solidFill>
                  <a:srgbClr val="173C62"/>
                </a:solidFill>
                <a:latin typeface="Avenir Next Regular"/>
                <a:cs typeface="Avenir Next Regular"/>
              </a:rPr>
              <a:t>)</a:t>
            </a:r>
          </a:p>
          <a:p>
            <a:pPr>
              <a:buFont typeface="Wingdings" charset="2"/>
              <a:buChar char="§"/>
            </a:pPr>
            <a:r>
              <a:rPr lang="en-US" sz="2000" dirty="0" smtClean="0">
                <a:solidFill>
                  <a:srgbClr val="173C62"/>
                </a:solidFill>
                <a:latin typeface="Avenir Next Regular"/>
                <a:cs typeface="Avenir Next Regular"/>
              </a:rPr>
              <a:t>13</a:t>
            </a:r>
            <a:r>
              <a:rPr lang="en-US" sz="2400" dirty="0" smtClean="0">
                <a:solidFill>
                  <a:srgbClr val="173C62"/>
                </a:solidFill>
                <a:latin typeface="Avenir Next Regular"/>
                <a:cs typeface="Avenir Next Regular"/>
              </a:rPr>
              <a:t> corpora of English child-directed speech, </a:t>
            </a:r>
            <a:r>
              <a:rPr lang="en-US" sz="2000" dirty="0" smtClean="0">
                <a:solidFill>
                  <a:srgbClr val="173C62"/>
                </a:solidFill>
                <a:latin typeface="Avenir Next Regular"/>
                <a:cs typeface="Avenir Next Regular"/>
              </a:rPr>
              <a:t>70% </a:t>
            </a:r>
            <a:r>
              <a:rPr lang="en-US" sz="2400" dirty="0" smtClean="0">
                <a:solidFill>
                  <a:srgbClr val="173C62"/>
                </a:solidFill>
                <a:latin typeface="Avenir Next Regular"/>
                <a:cs typeface="Avenir Next Regular"/>
              </a:rPr>
              <a:t>for training, </a:t>
            </a:r>
            <a:r>
              <a:rPr lang="en-US" sz="2000" dirty="0" smtClean="0">
                <a:solidFill>
                  <a:srgbClr val="173C62"/>
                </a:solidFill>
                <a:latin typeface="Avenir Next Regular"/>
                <a:cs typeface="Avenir Next Regular"/>
              </a:rPr>
              <a:t>30%</a:t>
            </a:r>
            <a:r>
              <a:rPr lang="en-US" sz="2400" dirty="0" smtClean="0">
                <a:solidFill>
                  <a:srgbClr val="173C62"/>
                </a:solidFill>
                <a:latin typeface="Avenir Next Regular"/>
                <a:cs typeface="Avenir Next Regular"/>
              </a:rPr>
              <a:t> for test</a:t>
            </a:r>
          </a:p>
          <a:p>
            <a:pPr>
              <a:buFont typeface="Wingdings" charset="2"/>
              <a:buChar char="§"/>
            </a:pPr>
            <a:r>
              <a:rPr lang="en-US" sz="2400" dirty="0" smtClean="0">
                <a:solidFill>
                  <a:srgbClr val="173C62"/>
                </a:solidFill>
                <a:latin typeface="Avenir Next Regular"/>
                <a:cs typeface="Avenir Next Regular"/>
              </a:rPr>
              <a:t>longitudinal analysis (incrementally larger training)</a:t>
            </a:r>
          </a:p>
          <a:p>
            <a:pPr marL="0" indent="0">
              <a:buFont typeface="Arial"/>
              <a:buNone/>
            </a:pPr>
            <a:endParaRPr lang="en-US" sz="2400" dirty="0">
              <a:solidFill>
                <a:srgbClr val="173C62"/>
              </a:solidFill>
              <a:latin typeface="Avenir Next Regular"/>
              <a:cs typeface="Avenir Next Regular"/>
            </a:endParaRPr>
          </a:p>
        </p:txBody>
      </p:sp>
    </p:spTree>
    <p:extLst>
      <p:ext uri="{BB962C8B-B14F-4D97-AF65-F5344CB8AC3E}">
        <p14:creationId xmlns:p14="http://schemas.microsoft.com/office/powerpoint/2010/main" val="2590047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What do we miss?</a:t>
            </a:r>
          </a:p>
          <a:p>
            <a:r>
              <a:rPr lang="en-US" sz="4000" dirty="0" smtClean="0">
                <a:solidFill>
                  <a:srgbClr val="F0F0F0"/>
                </a:solidFill>
                <a:latin typeface="Avenir Next Regular"/>
                <a:cs typeface="Avenir Next Regular"/>
              </a:rPr>
              <a:t>Variables</a:t>
            </a:r>
          </a:p>
        </p:txBody>
      </p:sp>
      <p:sp>
        <p:nvSpPr>
          <p:cNvPr id="5" name="Rectangle 4"/>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6" name="Rectangle 5"/>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8" name="Picture 7"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9" name="Content Placeholder 2"/>
          <p:cNvSpPr txBox="1">
            <a:spLocks/>
          </p:cNvSpPr>
          <p:nvPr/>
        </p:nvSpPr>
        <p:spPr>
          <a:xfrm>
            <a:off x="622214" y="1430731"/>
            <a:ext cx="5408716"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endParaRPr lang="en-US" sz="24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Context </a:t>
            </a:r>
            <a:r>
              <a:rPr lang="en-US" sz="2400" dirty="0">
                <a:solidFill>
                  <a:srgbClr val="173C62"/>
                </a:solidFill>
                <a:latin typeface="Avenir Next Regular"/>
                <a:cs typeface="Avenir Next Regular"/>
              </a:rPr>
              <a:t>type</a:t>
            </a:r>
          </a:p>
          <a:p>
            <a:pPr>
              <a:buFont typeface="Wingdings" charset="2"/>
              <a:buChar char="§"/>
            </a:pPr>
            <a:r>
              <a:rPr lang="en-US" sz="2400" dirty="0">
                <a:solidFill>
                  <a:srgbClr val="173C62"/>
                </a:solidFill>
                <a:latin typeface="Avenir Next Regular"/>
                <a:cs typeface="Avenir Next Regular"/>
              </a:rPr>
              <a:t># constituents</a:t>
            </a:r>
          </a:p>
          <a:p>
            <a:pPr marL="0" indent="0">
              <a:buFont typeface="Arial"/>
              <a:buNone/>
            </a:pPr>
            <a:endParaRPr lang="en-US" sz="2400" dirty="0" smtClean="0">
              <a:solidFill>
                <a:srgbClr val="173C62"/>
              </a:solidFill>
              <a:latin typeface="Avenir Next Regular"/>
              <a:cs typeface="Avenir Next Regular"/>
            </a:endParaRPr>
          </a:p>
          <a:p>
            <a:pPr>
              <a:buFont typeface="Wingdings" charset="2"/>
              <a:buChar char="§"/>
            </a:pPr>
            <a:r>
              <a:rPr lang="en-US" sz="2400" i="1" dirty="0" smtClean="0">
                <a:solidFill>
                  <a:srgbClr val="173C62"/>
                </a:solidFill>
                <a:latin typeface="Avenir Next Regular"/>
                <a:cs typeface="Avenir Next Regular"/>
              </a:rPr>
              <a:t>Token frequency </a:t>
            </a:r>
          </a:p>
          <a:p>
            <a:pPr>
              <a:buFont typeface="Wingdings" charset="2"/>
              <a:buChar char="§"/>
            </a:pPr>
            <a:r>
              <a:rPr lang="en-US" sz="2400" i="1" dirty="0" smtClean="0">
                <a:solidFill>
                  <a:srgbClr val="173C62"/>
                </a:solidFill>
                <a:latin typeface="Avenir Next Regular"/>
                <a:cs typeface="Avenir Next Regular"/>
              </a:rPr>
              <a:t>Diversity</a:t>
            </a:r>
          </a:p>
          <a:p>
            <a:pPr>
              <a:buFont typeface="Wingdings" charset="2"/>
              <a:buChar char="§"/>
            </a:pPr>
            <a:r>
              <a:rPr lang="en-US" sz="2400" i="1" dirty="0" err="1" smtClean="0">
                <a:solidFill>
                  <a:srgbClr val="173C62"/>
                </a:solidFill>
                <a:latin typeface="Avenir Next Regular"/>
                <a:cs typeface="Avenir Next Regular"/>
              </a:rPr>
              <a:t>Avgerage</a:t>
            </a:r>
            <a:r>
              <a:rPr lang="en-US" sz="2400" i="1" dirty="0" smtClean="0">
                <a:solidFill>
                  <a:srgbClr val="173C62"/>
                </a:solidFill>
                <a:latin typeface="Avenir Next Regular"/>
                <a:cs typeface="Avenir Next Regular"/>
              </a:rPr>
              <a:t> conditional probability</a:t>
            </a:r>
          </a:p>
          <a:p>
            <a:pPr>
              <a:buFont typeface="Wingdings" charset="2"/>
              <a:buChar char="§"/>
            </a:pPr>
            <a:r>
              <a:rPr lang="en-US" sz="2400" i="1" dirty="0" smtClean="0">
                <a:solidFill>
                  <a:srgbClr val="173C62"/>
                </a:solidFill>
                <a:latin typeface="Avenir Next Regular"/>
                <a:cs typeface="Avenir Next Regular"/>
              </a:rPr>
              <a:t>Entropy (normalized)</a:t>
            </a:r>
          </a:p>
          <a:p>
            <a:pPr>
              <a:buFont typeface="Wingdings" charset="2"/>
              <a:buChar char="§"/>
            </a:pPr>
            <a:r>
              <a:rPr lang="en-US" sz="2400" i="1" dirty="0" smtClean="0">
                <a:solidFill>
                  <a:srgbClr val="173C62"/>
                </a:solidFill>
                <a:latin typeface="Avenir Next Regular"/>
                <a:cs typeface="Avenir Next Regular"/>
              </a:rPr>
              <a:t>Time</a:t>
            </a:r>
          </a:p>
        </p:txBody>
      </p:sp>
      <p:sp>
        <p:nvSpPr>
          <p:cNvPr id="10" name="Content Placeholder 2"/>
          <p:cNvSpPr txBox="1">
            <a:spLocks/>
          </p:cNvSpPr>
          <p:nvPr/>
        </p:nvSpPr>
        <p:spPr>
          <a:xfrm>
            <a:off x="6277510" y="2376998"/>
            <a:ext cx="2362520" cy="260574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2400" dirty="0">
              <a:solidFill>
                <a:srgbClr val="173C62"/>
              </a:solidFill>
              <a:latin typeface="Avenir Next Regular"/>
              <a:cs typeface="Avenir Next Regular"/>
            </a:endParaRPr>
          </a:p>
          <a:p>
            <a:pPr>
              <a:buFont typeface="Wingdings" charset="2"/>
              <a:buChar char="q"/>
            </a:pPr>
            <a:r>
              <a:rPr lang="en-US" sz="2400" b="1" dirty="0" smtClean="0">
                <a:solidFill>
                  <a:srgbClr val="173C62"/>
                </a:solidFill>
                <a:latin typeface="Avenir Next Regular"/>
                <a:cs typeface="Avenir Next Regular"/>
              </a:rPr>
              <a:t>Gain ratio (contexts)</a:t>
            </a:r>
          </a:p>
          <a:p>
            <a:pPr>
              <a:buFont typeface="Wingdings" charset="2"/>
              <a:buChar char="q"/>
            </a:pPr>
            <a:endParaRPr lang="en-US" sz="2400" b="1" dirty="0" smtClean="0">
              <a:solidFill>
                <a:srgbClr val="173C62"/>
              </a:solidFill>
              <a:latin typeface="Avenir Next Regular"/>
              <a:cs typeface="Avenir Next Regular"/>
            </a:endParaRPr>
          </a:p>
          <a:p>
            <a:pPr>
              <a:buFont typeface="Wingdings" charset="2"/>
              <a:buChar char="q"/>
            </a:pPr>
            <a:r>
              <a:rPr lang="en-US" sz="2400" b="1" dirty="0" smtClean="0">
                <a:solidFill>
                  <a:srgbClr val="173C62"/>
                </a:solidFill>
                <a:latin typeface="Avenir Next Regular"/>
                <a:cs typeface="Avenir Next Regular"/>
              </a:rPr>
              <a:t>Hits (words)</a:t>
            </a:r>
          </a:p>
          <a:p>
            <a:pPr>
              <a:buFont typeface="Arial" charset="0"/>
              <a:buChar char="•"/>
            </a:pPr>
            <a:endParaRPr lang="en-US" sz="2400" dirty="0">
              <a:solidFill>
                <a:srgbClr val="173C62"/>
              </a:solidFill>
              <a:latin typeface="Avenir Next Regular"/>
              <a:cs typeface="Avenir Next Regular"/>
            </a:endParaRPr>
          </a:p>
        </p:txBody>
      </p:sp>
    </p:spTree>
    <p:extLst>
      <p:ext uri="{BB962C8B-B14F-4D97-AF65-F5344CB8AC3E}">
        <p14:creationId xmlns:p14="http://schemas.microsoft.com/office/powerpoint/2010/main" val="11478361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Good contexts</a:t>
            </a:r>
          </a:p>
          <a:p>
            <a:r>
              <a:rPr lang="en-US" sz="4000" dirty="0" smtClean="0">
                <a:solidFill>
                  <a:srgbClr val="F0F0F0"/>
                </a:solidFill>
                <a:latin typeface="Avenir Next Regular"/>
                <a:cs typeface="Avenir Next Regular"/>
              </a:rPr>
              <a:t>Main effects </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00" y="1549519"/>
            <a:ext cx="2994715" cy="2034737"/>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4712" y="1549518"/>
            <a:ext cx="2994717" cy="2034737"/>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9427" y="1549517"/>
            <a:ext cx="2994715" cy="2034737"/>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545" y="4237217"/>
            <a:ext cx="1349402" cy="1754222"/>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1545" y="4241362"/>
            <a:ext cx="2581857" cy="1754223"/>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54000" y="4237217"/>
            <a:ext cx="2571928" cy="1747477"/>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65486" y="4237217"/>
            <a:ext cx="1762514" cy="1762514"/>
          </a:xfrm>
          <a:prstGeom prst="rect">
            <a:avLst/>
          </a:prstGeom>
        </p:spPr>
      </p:pic>
    </p:spTree>
    <p:extLst>
      <p:ext uri="{BB962C8B-B14F-4D97-AF65-F5344CB8AC3E}">
        <p14:creationId xmlns:p14="http://schemas.microsoft.com/office/powerpoint/2010/main" val="118012116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Good contexts</a:t>
            </a:r>
          </a:p>
          <a:p>
            <a:r>
              <a:rPr lang="en-US" sz="4000" dirty="0" smtClean="0">
                <a:solidFill>
                  <a:srgbClr val="F0F0F0"/>
                </a:solidFill>
                <a:latin typeface="Avenir Next Regular"/>
                <a:cs typeface="Avenir Next Regular"/>
              </a:rPr>
              <a:t>Interactions (I)</a:t>
            </a:r>
          </a:p>
        </p:txBody>
      </p:sp>
      <p:sp>
        <p:nvSpPr>
          <p:cNvPr id="5" name="Rectangle 4"/>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6" name="Rectangle 5"/>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8" name="Picture 7"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70000"/>
            <a:ext cx="4699000" cy="31927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5000" y="2061708"/>
            <a:ext cx="4699000" cy="3192700"/>
          </a:xfrm>
          <a:prstGeom prst="rect">
            <a:avLst/>
          </a:prstGeom>
        </p:spPr>
      </p:pic>
    </p:spTree>
    <p:extLst>
      <p:ext uri="{BB962C8B-B14F-4D97-AF65-F5344CB8AC3E}">
        <p14:creationId xmlns:p14="http://schemas.microsoft.com/office/powerpoint/2010/main" val="12639552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Good contexts</a:t>
            </a:r>
          </a:p>
          <a:p>
            <a:r>
              <a:rPr lang="en-US" sz="4000" dirty="0" smtClean="0">
                <a:solidFill>
                  <a:srgbClr val="F0F0F0"/>
                </a:solidFill>
                <a:latin typeface="Avenir Next Regular"/>
                <a:cs typeface="Avenir Next Regular"/>
              </a:rPr>
              <a:t>Interactions (II)</a:t>
            </a:r>
          </a:p>
        </p:txBody>
      </p:sp>
      <p:sp>
        <p:nvSpPr>
          <p:cNvPr id="5" name="Rectangle 4"/>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6" name="Rectangle 5"/>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8" name="Picture 7"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070000"/>
            <a:ext cx="4635083" cy="314927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2375" y="2070000"/>
            <a:ext cx="4635083" cy="3149272"/>
          </a:xfrm>
          <a:prstGeom prst="rect">
            <a:avLst/>
          </a:prstGeom>
        </p:spPr>
      </p:pic>
    </p:spTree>
    <p:extLst>
      <p:ext uri="{BB962C8B-B14F-4D97-AF65-F5344CB8AC3E}">
        <p14:creationId xmlns:p14="http://schemas.microsoft.com/office/powerpoint/2010/main" val="68439825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Good contexts</a:t>
            </a:r>
          </a:p>
          <a:p>
            <a:r>
              <a:rPr lang="en-US" sz="4000" dirty="0" smtClean="0">
                <a:solidFill>
                  <a:srgbClr val="F0F0F0"/>
                </a:solidFill>
                <a:latin typeface="Avenir Next Regular"/>
                <a:cs typeface="Avenir Next Regular"/>
              </a:rPr>
              <a:t>Interactions (III)</a:t>
            </a:r>
          </a:p>
        </p:txBody>
      </p:sp>
      <p:sp>
        <p:nvSpPr>
          <p:cNvPr id="5" name="Rectangle 4"/>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6" name="Rectangle 5"/>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8" name="Picture 7"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11" y="2051636"/>
            <a:ext cx="4795389" cy="3258191"/>
          </a:xfrm>
          <a:prstGeom prst="rect">
            <a:avLst/>
          </a:prstGeom>
        </p:spPr>
      </p:pic>
    </p:spTree>
    <p:extLst>
      <p:ext uri="{BB962C8B-B14F-4D97-AF65-F5344CB8AC3E}">
        <p14:creationId xmlns:p14="http://schemas.microsoft.com/office/powerpoint/2010/main" val="13591531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Good contexts</a:t>
            </a:r>
          </a:p>
          <a:p>
            <a:r>
              <a:rPr lang="en-US" sz="4000" dirty="0" smtClean="0">
                <a:solidFill>
                  <a:srgbClr val="F0F0F0"/>
                </a:solidFill>
                <a:latin typeface="Avenir Next Regular"/>
                <a:cs typeface="Avenir Next Regular"/>
              </a:rPr>
              <a:t>Interpreting results</a:t>
            </a:r>
          </a:p>
        </p:txBody>
      </p:sp>
      <p:sp>
        <p:nvSpPr>
          <p:cNvPr id="5" name="Content Placeholder 2"/>
          <p:cNvSpPr txBox="1">
            <a:spLocks/>
          </p:cNvSpPr>
          <p:nvPr/>
        </p:nvSpPr>
        <p:spPr>
          <a:xfrm>
            <a:off x="449384" y="1440000"/>
            <a:ext cx="8324745"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smtClean="0">
                <a:solidFill>
                  <a:srgbClr val="173C62"/>
                </a:solidFill>
                <a:latin typeface="Avenir Next Regular"/>
                <a:cs typeface="Avenir Next Regular"/>
              </a:rPr>
              <a:t>Contexts are better when:</a:t>
            </a:r>
          </a:p>
          <a:p>
            <a:pPr>
              <a:buFont typeface="Wingdings" charset="2"/>
              <a:buChar char="§"/>
            </a:pPr>
            <a:r>
              <a:rPr lang="en-US" sz="2400" b="1" dirty="0" smtClean="0">
                <a:solidFill>
                  <a:srgbClr val="173C62"/>
                </a:solidFill>
                <a:latin typeface="Avenir Next Regular"/>
                <a:cs typeface="Avenir Next Regular"/>
              </a:rPr>
              <a:t>Frequent and occurring with many different words</a:t>
            </a:r>
          </a:p>
          <a:p>
            <a:pPr>
              <a:buFont typeface="Wingdings" charset="2"/>
              <a:buChar char="§"/>
            </a:pPr>
            <a:r>
              <a:rPr lang="en-US" sz="2400" dirty="0" smtClean="0">
                <a:solidFill>
                  <a:srgbClr val="173C62"/>
                </a:solidFill>
                <a:latin typeface="Avenir Next Regular"/>
                <a:cs typeface="Avenir Next Regular"/>
              </a:rPr>
              <a:t>Harder to predict given the words they occur with</a:t>
            </a:r>
          </a:p>
          <a:p>
            <a:pPr>
              <a:buFont typeface="Wingdings" charset="2"/>
              <a:buChar char="§"/>
            </a:pPr>
            <a:r>
              <a:rPr lang="en-US" sz="2400" dirty="0" smtClean="0">
                <a:solidFill>
                  <a:srgbClr val="173C62"/>
                </a:solidFill>
                <a:latin typeface="Avenir Next Regular"/>
                <a:cs typeface="Avenir Next Regular"/>
              </a:rPr>
              <a:t>Bigrams and left-contexts</a:t>
            </a:r>
          </a:p>
          <a:p>
            <a:pPr>
              <a:buFont typeface="Wingdings" charset="2"/>
              <a:buChar char="§"/>
            </a:pPr>
            <a:r>
              <a:rPr lang="en-US" sz="2400" dirty="0" smtClean="0">
                <a:solidFill>
                  <a:srgbClr val="173C62"/>
                </a:solidFill>
                <a:latin typeface="Avenir Next Regular"/>
                <a:cs typeface="Avenir Next Regular"/>
              </a:rPr>
              <a:t>The entropy of the distribution over words is low</a:t>
            </a:r>
          </a:p>
          <a:p>
            <a:pPr>
              <a:buFont typeface="Wingdings" charset="2"/>
              <a:buChar char="§"/>
            </a:pPr>
            <a:endParaRPr lang="en-US" sz="2400" dirty="0">
              <a:solidFill>
                <a:srgbClr val="173C62"/>
              </a:solidFill>
              <a:latin typeface="Avenir Next Regular"/>
              <a:cs typeface="Avenir Next Regular"/>
            </a:endParaRPr>
          </a:p>
          <a:p>
            <a:pPr marL="0" indent="0" algn="r">
              <a:buNone/>
            </a:pPr>
            <a:r>
              <a:rPr lang="en-US" sz="2400" dirty="0" smtClean="0">
                <a:solidFill>
                  <a:srgbClr val="173C62"/>
                </a:solidFill>
                <a:latin typeface="Avenir Next Regular"/>
                <a:cs typeface="Avenir Next Regular"/>
              </a:rPr>
              <a:t>Over time, </a:t>
            </a:r>
            <a:r>
              <a:rPr lang="en-US" sz="2400" b="1" dirty="0" smtClean="0">
                <a:solidFill>
                  <a:srgbClr val="173C62"/>
                </a:solidFill>
                <a:latin typeface="Avenir Next Regular"/>
                <a:cs typeface="Avenir Next Regular"/>
              </a:rPr>
              <a:t>diversity becomes more important</a:t>
            </a:r>
            <a:r>
              <a:rPr lang="en-US" sz="2400" dirty="0" smtClean="0">
                <a:solidFill>
                  <a:srgbClr val="173C62"/>
                </a:solidFill>
                <a:latin typeface="Avenir Next Regular"/>
                <a:cs typeface="Avenir Next Regular"/>
              </a:rPr>
              <a:t>, frequency less; probability becomes less important, the higher its initial value; for all other predictors, Gain Ratio becomes generally (slightly) more important with time.   </a:t>
            </a:r>
          </a:p>
          <a:p>
            <a:pPr>
              <a:buFont typeface="Wingdings" charset="2"/>
              <a:buChar char="§"/>
            </a:pPr>
            <a:endParaRPr lang="en-US" sz="2400" dirty="0" smtClean="0">
              <a:solidFill>
                <a:srgbClr val="173C62"/>
              </a:solidFill>
              <a:latin typeface="Avenir Next Regular"/>
              <a:cs typeface="Avenir Next Regular"/>
            </a:endParaRPr>
          </a:p>
          <a:p>
            <a:pPr>
              <a:buFont typeface="Wingdings" charset="2"/>
              <a:buChar char="§"/>
            </a:pPr>
            <a:endParaRPr lang="en-US" sz="2400" dirty="0" smtClean="0">
              <a:solidFill>
                <a:srgbClr val="173C62"/>
              </a:solidFill>
              <a:latin typeface="Avenir Next Regular"/>
              <a:cs typeface="Avenir Next Regular"/>
            </a:endParaRP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26836923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Easy words</a:t>
            </a:r>
          </a:p>
          <a:p>
            <a:r>
              <a:rPr lang="en-US" sz="4000" dirty="0" smtClean="0">
                <a:solidFill>
                  <a:srgbClr val="F0F0F0"/>
                </a:solidFill>
                <a:latin typeface="Avenir Next Regular"/>
                <a:cs typeface="Avenir Next Regular"/>
              </a:rPr>
              <a:t>Main Effects</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031" y="1206001"/>
            <a:ext cx="3754531" cy="2550988"/>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7464" y="1206001"/>
            <a:ext cx="3754531" cy="2550988"/>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29089" y="3756989"/>
            <a:ext cx="3649821" cy="2479843"/>
          </a:xfrm>
          <a:prstGeom prst="rect">
            <a:avLst/>
          </a:prstGeom>
        </p:spPr>
      </p:pic>
    </p:spTree>
    <p:extLst>
      <p:ext uri="{BB962C8B-B14F-4D97-AF65-F5344CB8AC3E}">
        <p14:creationId xmlns:p14="http://schemas.microsoft.com/office/powerpoint/2010/main" val="12535093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Lexical Category Acquisition – Good words</a:t>
            </a:r>
          </a:p>
          <a:p>
            <a:r>
              <a:rPr lang="en-US" sz="4000" dirty="0" smtClean="0">
                <a:solidFill>
                  <a:srgbClr val="F0F0F0"/>
                </a:solidFill>
                <a:latin typeface="Avenir Next Regular"/>
                <a:cs typeface="Avenir Next Regular"/>
              </a:rPr>
              <a:t>Interpreting results</a:t>
            </a:r>
          </a:p>
        </p:txBody>
      </p:sp>
      <p:sp>
        <p:nvSpPr>
          <p:cNvPr id="5" name="Content Placeholder 2"/>
          <p:cNvSpPr txBox="1">
            <a:spLocks/>
          </p:cNvSpPr>
          <p:nvPr/>
        </p:nvSpPr>
        <p:spPr>
          <a:xfrm>
            <a:off x="449384" y="1440000"/>
            <a:ext cx="8324745"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smtClean="0">
                <a:solidFill>
                  <a:srgbClr val="173C62"/>
                </a:solidFill>
                <a:latin typeface="Avenir Next Regular"/>
                <a:cs typeface="Avenir Next Regular"/>
              </a:rPr>
              <a:t>Words are easier to categorize:</a:t>
            </a:r>
          </a:p>
          <a:p>
            <a:pPr>
              <a:buFont typeface="Wingdings" charset="2"/>
              <a:buChar char="§"/>
            </a:pPr>
            <a:r>
              <a:rPr lang="en-US" sz="2400" dirty="0">
                <a:solidFill>
                  <a:srgbClr val="173C62"/>
                </a:solidFill>
                <a:latin typeface="Avenir Next Regular"/>
                <a:cs typeface="Avenir Next Regular"/>
              </a:rPr>
              <a:t>W</a:t>
            </a:r>
            <a:r>
              <a:rPr lang="en-US" sz="2400" dirty="0" smtClean="0">
                <a:solidFill>
                  <a:srgbClr val="173C62"/>
                </a:solidFill>
                <a:latin typeface="Avenir Next Regular"/>
                <a:cs typeface="Avenir Next Regular"/>
              </a:rPr>
              <a:t>ith </a:t>
            </a:r>
            <a:r>
              <a:rPr lang="en-US" sz="2400" b="1" dirty="0" smtClean="0">
                <a:solidFill>
                  <a:srgbClr val="173C62"/>
                </a:solidFill>
                <a:latin typeface="Avenir Next Regular"/>
                <a:cs typeface="Avenir Next Regular"/>
              </a:rPr>
              <a:t>more exposure </a:t>
            </a:r>
            <a:r>
              <a:rPr lang="en-US" sz="2400" dirty="0" smtClean="0">
                <a:solidFill>
                  <a:srgbClr val="173C62"/>
                </a:solidFill>
                <a:latin typeface="Avenir Next Regular"/>
                <a:cs typeface="Avenir Next Regular"/>
              </a:rPr>
              <a:t>to language</a:t>
            </a:r>
          </a:p>
          <a:p>
            <a:pPr>
              <a:buFont typeface="Wingdings" charset="2"/>
              <a:buChar char="§"/>
            </a:pPr>
            <a:r>
              <a:rPr lang="en-US" sz="2400" dirty="0" smtClean="0">
                <a:solidFill>
                  <a:srgbClr val="173C62"/>
                </a:solidFill>
                <a:latin typeface="Avenir Next Regular"/>
                <a:cs typeface="Avenir Next Regular"/>
              </a:rPr>
              <a:t>When they are </a:t>
            </a:r>
            <a:r>
              <a:rPr lang="en-US" sz="2400" b="1" dirty="0" smtClean="0">
                <a:solidFill>
                  <a:srgbClr val="173C62"/>
                </a:solidFill>
                <a:latin typeface="Avenir Next Regular"/>
                <a:cs typeface="Avenir Next Regular"/>
              </a:rPr>
              <a:t>evenly spread</a:t>
            </a:r>
            <a:r>
              <a:rPr lang="en-US" sz="2400" dirty="0" smtClean="0">
                <a:solidFill>
                  <a:srgbClr val="173C62"/>
                </a:solidFill>
                <a:latin typeface="Avenir Next Regular"/>
                <a:cs typeface="Avenir Next Regular"/>
              </a:rPr>
              <a:t> across the contexts they occur with</a:t>
            </a:r>
          </a:p>
          <a:p>
            <a:pPr>
              <a:buFont typeface="Wingdings" charset="2"/>
              <a:buChar char="§"/>
            </a:pPr>
            <a:r>
              <a:rPr lang="en-US" sz="2400" dirty="0" smtClean="0">
                <a:solidFill>
                  <a:srgbClr val="173C62"/>
                </a:solidFill>
                <a:latin typeface="Avenir Next Regular"/>
                <a:cs typeface="Avenir Next Regular"/>
              </a:rPr>
              <a:t>When it’s on average </a:t>
            </a:r>
            <a:r>
              <a:rPr lang="en-US" sz="2400" b="1" dirty="0" smtClean="0">
                <a:solidFill>
                  <a:srgbClr val="173C62"/>
                </a:solidFill>
                <a:latin typeface="Avenir Next Regular"/>
                <a:cs typeface="Avenir Next Regular"/>
              </a:rPr>
              <a:t>hard to predict</a:t>
            </a:r>
            <a:r>
              <a:rPr lang="en-US" sz="2400" dirty="0" smtClean="0">
                <a:solidFill>
                  <a:srgbClr val="173C62"/>
                </a:solidFill>
                <a:latin typeface="Avenir Next Regular"/>
                <a:cs typeface="Avenir Next Regular"/>
              </a:rPr>
              <a:t> them given the contexts they occur with </a:t>
            </a:r>
          </a:p>
          <a:p>
            <a:pPr>
              <a:buFont typeface="Wingdings" charset="2"/>
              <a:buChar char="§"/>
            </a:pPr>
            <a:endParaRPr lang="en-US" sz="2400" dirty="0" smtClean="0">
              <a:solidFill>
                <a:srgbClr val="173C62"/>
              </a:solidFill>
              <a:latin typeface="Avenir Next Regular"/>
              <a:cs typeface="Avenir Next Regular"/>
            </a:endParaRP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144633463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a:solidFill>
                  <a:srgbClr val="F0F0F0"/>
                </a:solidFill>
                <a:latin typeface="Avenir Next Regular"/>
                <a:cs typeface="Avenir Next Regular"/>
              </a:rPr>
              <a:t>Lexical Category Acquisition – </a:t>
            </a:r>
            <a:r>
              <a:rPr lang="en-US" sz="1200" dirty="0" smtClean="0">
                <a:solidFill>
                  <a:srgbClr val="F0F0F0"/>
                </a:solidFill>
                <a:latin typeface="Avenir Next Regular"/>
                <a:cs typeface="Avenir Next Regular"/>
              </a:rPr>
              <a:t>Conclusions</a:t>
            </a:r>
            <a:endParaRPr lang="en-US" sz="1200" dirty="0">
              <a:solidFill>
                <a:srgbClr val="F0F0F0"/>
              </a:solidFill>
              <a:latin typeface="Avenir Next Regular"/>
              <a:cs typeface="Avenir Next Regular"/>
            </a:endParaRPr>
          </a:p>
          <a:p>
            <a:r>
              <a:rPr lang="en-US" sz="4000" dirty="0" smtClean="0">
                <a:solidFill>
                  <a:srgbClr val="F0F0F0"/>
                </a:solidFill>
                <a:latin typeface="Avenir Next Regular"/>
                <a:cs typeface="Avenir Next Regular"/>
              </a:rPr>
              <a:t>Good categorization</a:t>
            </a:r>
          </a:p>
        </p:txBody>
      </p:sp>
      <p:sp>
        <p:nvSpPr>
          <p:cNvPr id="5"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smtClean="0">
                <a:solidFill>
                  <a:srgbClr val="173C62"/>
                </a:solidFill>
                <a:latin typeface="Avenir Next Regular"/>
                <a:cs typeface="Avenir Next Regular"/>
              </a:rPr>
              <a:t>Good contexts</a:t>
            </a:r>
            <a:r>
              <a:rPr lang="en-US" sz="2400" dirty="0" smtClean="0">
                <a:solidFill>
                  <a:srgbClr val="173C62"/>
                </a:solidFill>
                <a:latin typeface="Avenir Next Regular"/>
                <a:cs typeface="Avenir Next Regular"/>
              </a:rPr>
              <a:t> occur with </a:t>
            </a:r>
            <a:r>
              <a:rPr lang="en-US" sz="2400" b="1" dirty="0" smtClean="0">
                <a:solidFill>
                  <a:srgbClr val="173C62"/>
                </a:solidFill>
                <a:latin typeface="Avenir Next Regular"/>
                <a:cs typeface="Avenir Next Regular"/>
              </a:rPr>
              <a:t>many words </a:t>
            </a:r>
            <a:r>
              <a:rPr lang="en-US" sz="2400" dirty="0" smtClean="0">
                <a:solidFill>
                  <a:srgbClr val="173C62"/>
                </a:solidFill>
                <a:latin typeface="Avenir Next Regular"/>
                <a:cs typeface="Avenir Next Regular"/>
              </a:rPr>
              <a:t>and have </a:t>
            </a:r>
            <a:r>
              <a:rPr lang="en-US" sz="2400" b="1" dirty="0" smtClean="0">
                <a:solidFill>
                  <a:srgbClr val="173C62"/>
                </a:solidFill>
                <a:latin typeface="Avenir Next Regular"/>
                <a:cs typeface="Avenir Next Regular"/>
              </a:rPr>
              <a:t>high entropy</a:t>
            </a:r>
            <a:r>
              <a:rPr lang="en-US" sz="2400" dirty="0" smtClean="0">
                <a:solidFill>
                  <a:srgbClr val="173C62"/>
                </a:solidFill>
                <a:latin typeface="Avenir Next Regular"/>
                <a:cs typeface="Avenir Next Regular"/>
              </a:rPr>
              <a:t>: they occur equally frequently with many different words. </a:t>
            </a:r>
            <a:r>
              <a:rPr lang="en-US" sz="2400" u="sng" dirty="0" smtClean="0">
                <a:solidFill>
                  <a:srgbClr val="173C62"/>
                </a:solidFill>
                <a:latin typeface="Avenir Next Regular"/>
                <a:cs typeface="Avenir Next Regular"/>
              </a:rPr>
              <a:t>Easy words</a:t>
            </a:r>
            <a:r>
              <a:rPr lang="en-US" sz="2400" dirty="0" smtClean="0">
                <a:solidFill>
                  <a:srgbClr val="173C62"/>
                </a:solidFill>
                <a:latin typeface="Avenir Next Regular"/>
                <a:cs typeface="Avenir Next Regular"/>
              </a:rPr>
              <a:t> have </a:t>
            </a:r>
            <a:r>
              <a:rPr lang="en-US" sz="2400" u="sng" dirty="0" smtClean="0">
                <a:solidFill>
                  <a:srgbClr val="173C62"/>
                </a:solidFill>
                <a:latin typeface="Avenir Next Regular"/>
                <a:cs typeface="Avenir Next Regular"/>
              </a:rPr>
              <a:t>high entropy</a:t>
            </a:r>
            <a:r>
              <a:rPr lang="en-US" sz="2400" smtClean="0">
                <a:solidFill>
                  <a:srgbClr val="173C62"/>
                </a:solidFill>
                <a:latin typeface="Avenir Next Regular"/>
                <a:cs typeface="Avenir Next Regular"/>
              </a:rPr>
              <a:t>. </a:t>
            </a:r>
            <a:endParaRPr lang="en-US" sz="2400" dirty="0" smtClean="0">
              <a:solidFill>
                <a:srgbClr val="173C62"/>
              </a:solidFill>
              <a:latin typeface="Avenir Next Regular"/>
              <a:cs typeface="Avenir Next Regular"/>
            </a:endParaRPr>
          </a:p>
          <a:p>
            <a:pPr marL="0" indent="0">
              <a:buFont typeface="Arial"/>
              <a:buNone/>
            </a:pPr>
            <a:endParaRPr lang="en-US" sz="2400" dirty="0">
              <a:solidFill>
                <a:srgbClr val="173C62"/>
              </a:solidFill>
              <a:latin typeface="Avenir Next Regular"/>
              <a:cs typeface="Avenir Next Regular"/>
            </a:endParaRPr>
          </a:p>
          <a:p>
            <a:pPr marL="0" indent="0" algn="r">
              <a:buFont typeface="Arial"/>
              <a:buNone/>
            </a:pPr>
            <a:r>
              <a:rPr lang="en-US" sz="2400" dirty="0" smtClean="0">
                <a:solidFill>
                  <a:srgbClr val="173C62"/>
                </a:solidFill>
                <a:latin typeface="Avenir Next Regular"/>
                <a:cs typeface="Avenir Next Regular"/>
              </a:rPr>
              <a:t>This experiment should be replicated with other languages with </a:t>
            </a:r>
            <a:r>
              <a:rPr lang="en-US" sz="2400" b="1" i="1" u="sng" dirty="0" smtClean="0">
                <a:solidFill>
                  <a:srgbClr val="173C62"/>
                </a:solidFill>
                <a:latin typeface="Avenir Next Regular"/>
                <a:cs typeface="Avenir Next Regular"/>
              </a:rPr>
              <a:t>more complex morphology</a:t>
            </a:r>
            <a:r>
              <a:rPr lang="en-US" sz="2400" dirty="0" smtClean="0">
                <a:solidFill>
                  <a:srgbClr val="173C62"/>
                </a:solidFill>
                <a:latin typeface="Avenir Next Regular"/>
                <a:cs typeface="Avenir Next Regular"/>
              </a:rPr>
              <a:t>, to elucidate the generality of these findings. </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8723925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60000" y="1440000"/>
            <a:ext cx="8424000" cy="4500000"/>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Word Learning</a:t>
            </a:r>
          </a:p>
          <a:p>
            <a:pPr lvl="1">
              <a:buFont typeface="Courier New" charset="0"/>
              <a:buChar char="o"/>
            </a:pPr>
            <a:r>
              <a:rPr lang="en-US" sz="2000" dirty="0" smtClean="0">
                <a:solidFill>
                  <a:srgbClr val="173C62"/>
                </a:solidFill>
                <a:latin typeface="Avenir Next Regular"/>
                <a:cs typeface="Avenir Next Regular"/>
              </a:rPr>
              <a:t>Multi-Word Units in Learning and Processing</a:t>
            </a:r>
          </a:p>
          <a:p>
            <a:pPr lvl="1">
              <a:buFont typeface="Courier New" charset="0"/>
              <a:buChar char="o"/>
            </a:pPr>
            <a:r>
              <a:rPr lang="en-US" sz="2000" dirty="0" smtClean="0">
                <a:solidFill>
                  <a:srgbClr val="173C62"/>
                </a:solidFill>
                <a:latin typeface="Avenir Next Regular"/>
                <a:cs typeface="Avenir Next Regular"/>
              </a:rPr>
              <a:t>Model</a:t>
            </a:r>
          </a:p>
          <a:p>
            <a:pPr lvl="1">
              <a:buFont typeface="Courier New" charset="0"/>
              <a:buChar char="o"/>
            </a:pPr>
            <a:r>
              <a:rPr lang="en-US" sz="2000" dirty="0" smtClean="0">
                <a:solidFill>
                  <a:srgbClr val="173C62"/>
                </a:solidFill>
                <a:latin typeface="Avenir Next Regular"/>
                <a:cs typeface="Avenir Next Regular"/>
              </a:rPr>
              <a:t>Corpora</a:t>
            </a:r>
          </a:p>
          <a:p>
            <a:pPr lvl="1">
              <a:buFont typeface="Courier New" charset="0"/>
              <a:buChar char="o"/>
            </a:pPr>
            <a:r>
              <a:rPr lang="en-US" sz="2000" dirty="0" smtClean="0">
                <a:solidFill>
                  <a:srgbClr val="173C62"/>
                </a:solidFill>
                <a:latin typeface="Avenir Next Regular"/>
                <a:cs typeface="Avenir Next Regular"/>
              </a:rPr>
              <a:t>Independent Variable</a:t>
            </a:r>
          </a:p>
          <a:p>
            <a:pPr lvl="1">
              <a:buFont typeface="Courier New" charset="0"/>
              <a:buChar char="o"/>
            </a:pPr>
            <a:r>
              <a:rPr lang="en-US" sz="2000" dirty="0" smtClean="0">
                <a:solidFill>
                  <a:srgbClr val="173C62"/>
                </a:solidFill>
                <a:latin typeface="Avenir Next Regular"/>
                <a:cs typeface="Avenir Next Regular"/>
              </a:rPr>
              <a:t>Dependent Variables</a:t>
            </a:r>
          </a:p>
          <a:p>
            <a:pPr lvl="1">
              <a:buFont typeface="Courier New" charset="0"/>
              <a:buChar char="o"/>
            </a:pPr>
            <a:r>
              <a:rPr lang="en-US" sz="2000" dirty="0" smtClean="0">
                <a:solidFill>
                  <a:srgbClr val="173C62"/>
                </a:solidFill>
                <a:latin typeface="Avenir Next Regular"/>
                <a:cs typeface="Avenir Next Regular"/>
              </a:rPr>
              <a:t>Results</a:t>
            </a:r>
          </a:p>
          <a:p>
            <a:pPr lvl="1">
              <a:buFont typeface="Courier New" charset="0"/>
              <a:buChar char="o"/>
            </a:pPr>
            <a:r>
              <a:rPr lang="en-US" sz="2000" dirty="0" smtClean="0">
                <a:solidFill>
                  <a:srgbClr val="173C62"/>
                </a:solidFill>
                <a:latin typeface="Avenir Next Regular"/>
                <a:cs typeface="Avenir Next Regular"/>
              </a:rPr>
              <a:t>Conclusions</a:t>
            </a:r>
          </a:p>
          <a:p>
            <a:pPr lvl="1">
              <a:buFont typeface="Courier New" charset="0"/>
              <a:buChar char="o"/>
            </a:pPr>
            <a:endParaRPr lang="en-US" sz="2000"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Lexical Category Acquisition</a:t>
            </a:r>
          </a:p>
          <a:p>
            <a:pPr lvl="1">
              <a:buFont typeface="Courier New" charset="0"/>
              <a:buChar char="o"/>
            </a:pPr>
            <a:r>
              <a:rPr lang="en-US" sz="2000" dirty="0" smtClean="0">
                <a:solidFill>
                  <a:srgbClr val="173C62"/>
                </a:solidFill>
                <a:latin typeface="Avenir Next Regular"/>
                <a:cs typeface="Avenir Next Regular"/>
              </a:rPr>
              <a:t>What do we know?</a:t>
            </a:r>
          </a:p>
          <a:p>
            <a:pPr lvl="1">
              <a:buFont typeface="Courier New" charset="0"/>
              <a:buChar char="o"/>
            </a:pPr>
            <a:r>
              <a:rPr lang="en-US" sz="2000" dirty="0" smtClean="0">
                <a:solidFill>
                  <a:srgbClr val="173C62"/>
                </a:solidFill>
                <a:latin typeface="Avenir Next Regular"/>
                <a:cs typeface="Avenir Next Regular"/>
              </a:rPr>
              <a:t>What do we miss?</a:t>
            </a:r>
          </a:p>
          <a:p>
            <a:pPr lvl="1">
              <a:buFont typeface="Courier New" charset="0"/>
              <a:buChar char="o"/>
            </a:pPr>
            <a:r>
              <a:rPr lang="en-US" sz="2000" dirty="0" smtClean="0">
                <a:solidFill>
                  <a:srgbClr val="173C62"/>
                </a:solidFill>
                <a:latin typeface="Avenir Next Regular"/>
                <a:cs typeface="Avenir Next Regular"/>
              </a:rPr>
              <a:t>Good contexts</a:t>
            </a:r>
          </a:p>
          <a:p>
            <a:pPr lvl="1">
              <a:buFont typeface="Courier New" charset="0"/>
              <a:buChar char="o"/>
            </a:pPr>
            <a:r>
              <a:rPr lang="en-US" sz="2000" dirty="0" smtClean="0">
                <a:solidFill>
                  <a:srgbClr val="173C62"/>
                </a:solidFill>
                <a:latin typeface="Avenir Next Regular"/>
                <a:cs typeface="Avenir Next Regular"/>
              </a:rPr>
              <a:t>Easy words</a:t>
            </a:r>
          </a:p>
          <a:p>
            <a:pPr lvl="1">
              <a:buFont typeface="Courier New" charset="0"/>
              <a:buChar char="o"/>
            </a:pPr>
            <a:r>
              <a:rPr lang="en-US" sz="2000" dirty="0" smtClean="0">
                <a:solidFill>
                  <a:srgbClr val="173C62"/>
                </a:solidFill>
                <a:latin typeface="Avenir Next Regular"/>
                <a:cs typeface="Avenir Next Regular"/>
              </a:rPr>
              <a:t>Conclusions</a:t>
            </a:r>
          </a:p>
        </p:txBody>
      </p:sp>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180000"/>
            <a:ext cx="8748000" cy="720000"/>
          </a:xfrm>
          <a:prstGeom prst="rect">
            <a:avLst/>
          </a:prstGeom>
          <a:noFill/>
        </p:spPr>
        <p:txBody>
          <a:bodyPr wrap="square" rtlCol="0">
            <a:spAutoFit/>
          </a:bodyPr>
          <a:lstStyle/>
          <a:p>
            <a:r>
              <a:rPr lang="en-US" sz="4000" dirty="0" smtClean="0">
                <a:solidFill>
                  <a:srgbClr val="F0F0F0"/>
                </a:solidFill>
                <a:latin typeface="Avenir Next Regular"/>
                <a:cs typeface="Avenir Next Regular"/>
              </a:rPr>
              <a:t>Overview</a:t>
            </a:r>
          </a:p>
        </p:txBody>
      </p:sp>
      <p:sp>
        <p:nvSpPr>
          <p:cNvPr id="12" name="Rectangle 11"/>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3" name="Rectangle 12"/>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5" name="Picture 14"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113695167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3" name="Rectangle 2"/>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4" name="TextBox 3"/>
          <p:cNvSpPr txBox="1">
            <a:spLocks/>
          </p:cNvSpPr>
          <p:nvPr/>
        </p:nvSpPr>
        <p:spPr>
          <a:xfrm>
            <a:off x="180000" y="90000"/>
            <a:ext cx="8748000" cy="900000"/>
          </a:xfrm>
          <a:prstGeom prst="rect">
            <a:avLst/>
          </a:prstGeom>
          <a:noFill/>
        </p:spPr>
        <p:txBody>
          <a:bodyPr wrap="square" rtlCol="0">
            <a:spAutoFit/>
          </a:bodyPr>
          <a:lstStyle/>
          <a:p>
            <a:r>
              <a:rPr lang="en-US" sz="1200" dirty="0">
                <a:solidFill>
                  <a:srgbClr val="F0F0F0"/>
                </a:solidFill>
                <a:latin typeface="Avenir Next Regular"/>
                <a:cs typeface="Avenir Next Regular"/>
              </a:rPr>
              <a:t>Lexical Category Acquisition – </a:t>
            </a:r>
            <a:r>
              <a:rPr lang="en-US" sz="1200" dirty="0" smtClean="0">
                <a:solidFill>
                  <a:srgbClr val="F0F0F0"/>
                </a:solidFill>
                <a:latin typeface="Avenir Next Regular"/>
                <a:cs typeface="Avenir Next Regular"/>
              </a:rPr>
              <a:t>Conclusions</a:t>
            </a:r>
            <a:endParaRPr lang="en-US" sz="1200" dirty="0">
              <a:solidFill>
                <a:srgbClr val="F0F0F0"/>
              </a:solidFill>
              <a:latin typeface="Avenir Next Regular"/>
              <a:cs typeface="Avenir Next Regular"/>
            </a:endParaRPr>
          </a:p>
          <a:p>
            <a:r>
              <a:rPr lang="en-US" sz="4000" dirty="0" smtClean="0">
                <a:solidFill>
                  <a:srgbClr val="F0F0F0"/>
                </a:solidFill>
                <a:latin typeface="Avenir Next Regular"/>
                <a:cs typeface="Avenir Next Regular"/>
              </a:rPr>
              <a:t>Easy to learn (!)= easy to group?</a:t>
            </a:r>
          </a:p>
        </p:txBody>
      </p:sp>
      <p:sp>
        <p:nvSpPr>
          <p:cNvPr id="5"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solidFill>
                  <a:srgbClr val="173C62"/>
                </a:solidFill>
                <a:latin typeface="Avenir Next Regular"/>
                <a:cs typeface="Avenir Next Regular"/>
              </a:rPr>
              <a:t>Roy &amp; al (</a:t>
            </a:r>
            <a:r>
              <a:rPr lang="en-US" sz="2000" dirty="0" smtClean="0">
                <a:solidFill>
                  <a:srgbClr val="173C62"/>
                </a:solidFill>
                <a:latin typeface="Avenir Next Regular"/>
                <a:cs typeface="Avenir Next Regular"/>
              </a:rPr>
              <a:t>2015</a:t>
            </a:r>
            <a:r>
              <a:rPr lang="en-US" sz="2400" dirty="0" smtClean="0">
                <a:solidFill>
                  <a:srgbClr val="173C62"/>
                </a:solidFill>
                <a:latin typeface="Avenir Next Regular"/>
                <a:cs typeface="Avenir Next Regular"/>
              </a:rPr>
              <a:t>) claim that words are acquired earlier when they appear in temporally, spatially, or semantically constrained contexts. We saw that words are easy to categorize when they occur often with the same contexts. </a:t>
            </a:r>
          </a:p>
          <a:p>
            <a:pPr marL="0" indent="0">
              <a:buFont typeface="Arial"/>
              <a:buNone/>
            </a:pPr>
            <a:endParaRPr lang="en-US" sz="2400" dirty="0">
              <a:solidFill>
                <a:srgbClr val="173C62"/>
              </a:solidFill>
              <a:latin typeface="Avenir Next Regular"/>
              <a:cs typeface="Avenir Next Regular"/>
            </a:endParaRPr>
          </a:p>
          <a:p>
            <a:pPr marL="0" indent="0" algn="r">
              <a:buFont typeface="Arial"/>
              <a:buNone/>
            </a:pPr>
            <a:r>
              <a:rPr lang="en-US" sz="2400" dirty="0" smtClean="0">
                <a:solidFill>
                  <a:srgbClr val="173C62"/>
                </a:solidFill>
                <a:latin typeface="Avenir Next Regular"/>
                <a:cs typeface="Avenir Next Regular"/>
              </a:rPr>
              <a:t>Interactions between </a:t>
            </a:r>
            <a:r>
              <a:rPr lang="en-US" sz="2400" b="1" dirty="0" smtClean="0">
                <a:solidFill>
                  <a:srgbClr val="173C62"/>
                </a:solidFill>
                <a:latin typeface="Avenir Next Regular"/>
                <a:cs typeface="Avenir Next Regular"/>
              </a:rPr>
              <a:t>entropy and diversity</a:t>
            </a:r>
            <a:r>
              <a:rPr lang="en-US" sz="2400" dirty="0" smtClean="0">
                <a:solidFill>
                  <a:srgbClr val="173C62"/>
                </a:solidFill>
                <a:latin typeface="Avenir Next Regular"/>
                <a:cs typeface="Avenir Next Regular"/>
              </a:rPr>
              <a:t> appear to play a large role and haven’t been explored.</a:t>
            </a:r>
          </a:p>
        </p:txBody>
      </p:sp>
      <p:sp>
        <p:nvSpPr>
          <p:cNvPr id="6" name="Rectangle 5"/>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7" name="Rectangle 6"/>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9" name="Picture 8"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114601643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173C62"/>
        </a:solidFill>
        <a:effectLst/>
      </p:bgPr>
    </p:bg>
    <p:spTree>
      <p:nvGrpSpPr>
        <p:cNvPr id="1" name=""/>
        <p:cNvGrpSpPr/>
        <p:nvPr/>
      </p:nvGrpSpPr>
      <p:grpSpPr>
        <a:xfrm>
          <a:off x="0" y="0"/>
          <a:ext cx="0" cy="0"/>
          <a:chOff x="0" y="0"/>
          <a:chExt cx="0" cy="0"/>
        </a:xfrm>
      </p:grpSpPr>
      <p:sp>
        <p:nvSpPr>
          <p:cNvPr id="2" name="TextBox 1"/>
          <p:cNvSpPr txBox="1"/>
          <p:nvPr/>
        </p:nvSpPr>
        <p:spPr>
          <a:xfrm>
            <a:off x="1426308" y="2725154"/>
            <a:ext cx="6310923" cy="1446550"/>
          </a:xfrm>
          <a:prstGeom prst="rect">
            <a:avLst/>
          </a:prstGeom>
          <a:noFill/>
        </p:spPr>
        <p:txBody>
          <a:bodyPr wrap="square" rtlCol="0">
            <a:spAutoFit/>
          </a:bodyPr>
          <a:lstStyle/>
          <a:p>
            <a:r>
              <a:rPr lang="en-US" sz="8800" b="1" dirty="0" smtClean="0">
                <a:solidFill>
                  <a:srgbClr val="F0F0F0"/>
                </a:solidFill>
                <a:latin typeface="Avenir Next Regular"/>
                <a:cs typeface="Avenir Next Regular"/>
              </a:rPr>
              <a:t>Thank you!</a:t>
            </a:r>
            <a:endParaRPr lang="en-US" sz="8800" b="1" dirty="0">
              <a:solidFill>
                <a:srgbClr val="F0F0F0"/>
              </a:solidFill>
              <a:latin typeface="Avenir Next Regular"/>
              <a:cs typeface="Avenir Next Regular"/>
            </a:endParaRPr>
          </a:p>
        </p:txBody>
      </p:sp>
      <p:sp>
        <p:nvSpPr>
          <p:cNvPr id="3" name="Rectangle 2"/>
          <p:cNvSpPr/>
          <p:nvPr/>
        </p:nvSpPr>
        <p:spPr>
          <a:xfrm>
            <a:off x="0" y="6789055"/>
            <a:ext cx="9144000" cy="90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Tree>
    <p:extLst>
      <p:ext uri="{BB962C8B-B14F-4D97-AF65-F5344CB8AC3E}">
        <p14:creationId xmlns:p14="http://schemas.microsoft.com/office/powerpoint/2010/main" val="134617856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173C62"/>
        </a:solidFill>
        <a:effectLst/>
      </p:bgPr>
    </p:bg>
    <p:spTree>
      <p:nvGrpSpPr>
        <p:cNvPr id="1" name=""/>
        <p:cNvGrpSpPr/>
        <p:nvPr/>
      </p:nvGrpSpPr>
      <p:grpSpPr>
        <a:xfrm>
          <a:off x="0" y="0"/>
          <a:ext cx="0" cy="0"/>
          <a:chOff x="0" y="0"/>
          <a:chExt cx="0" cy="0"/>
        </a:xfrm>
      </p:grpSpPr>
      <p:sp>
        <p:nvSpPr>
          <p:cNvPr id="11" name="TextBox 10"/>
          <p:cNvSpPr txBox="1"/>
          <p:nvPr/>
        </p:nvSpPr>
        <p:spPr>
          <a:xfrm>
            <a:off x="1426308" y="2725154"/>
            <a:ext cx="6310923" cy="1446550"/>
          </a:xfrm>
          <a:prstGeom prst="rect">
            <a:avLst/>
          </a:prstGeom>
          <a:noFill/>
        </p:spPr>
        <p:txBody>
          <a:bodyPr wrap="square" rtlCol="0">
            <a:spAutoFit/>
          </a:bodyPr>
          <a:lstStyle/>
          <a:p>
            <a:r>
              <a:rPr lang="en-US" sz="8800" b="1" dirty="0" smtClean="0">
                <a:solidFill>
                  <a:srgbClr val="F0F0F0"/>
                </a:solidFill>
                <a:latin typeface="Avenir Next Regular"/>
                <a:cs typeface="Avenir Next Regular"/>
              </a:rPr>
              <a:t>Questions?</a:t>
            </a:r>
            <a:endParaRPr lang="en-US" sz="8800" b="1" dirty="0">
              <a:solidFill>
                <a:srgbClr val="F0F0F0"/>
              </a:solidFill>
              <a:latin typeface="Avenir Next Regular"/>
              <a:cs typeface="Avenir Next Regular"/>
            </a:endParaRPr>
          </a:p>
        </p:txBody>
      </p:sp>
      <p:sp>
        <p:nvSpPr>
          <p:cNvPr id="12" name="Rectangle 11"/>
          <p:cNvSpPr/>
          <p:nvPr/>
        </p:nvSpPr>
        <p:spPr>
          <a:xfrm>
            <a:off x="0" y="6795389"/>
            <a:ext cx="9144000" cy="90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Tree>
    <p:extLst>
      <p:ext uri="{BB962C8B-B14F-4D97-AF65-F5344CB8AC3E}">
        <p14:creationId xmlns:p14="http://schemas.microsoft.com/office/powerpoint/2010/main" val="78485162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80000" y="1180245"/>
            <a:ext cx="8870461" cy="4552735"/>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100" dirty="0" err="1">
                <a:solidFill>
                  <a:schemeClr val="accent1">
                    <a:lumMod val="75000"/>
                  </a:schemeClr>
                </a:solidFill>
                <a:latin typeface="Avenir Next" charset="0"/>
                <a:ea typeface="Avenir Next" charset="0"/>
                <a:cs typeface="Avenir Next" charset="0"/>
              </a:rPr>
              <a:t>Maratsos</a:t>
            </a:r>
            <a:r>
              <a:rPr lang="en-US" sz="1100" dirty="0">
                <a:solidFill>
                  <a:schemeClr val="accent1">
                    <a:lumMod val="75000"/>
                  </a:schemeClr>
                </a:solidFill>
                <a:latin typeface="Avenir Next" charset="0"/>
                <a:ea typeface="Avenir Next" charset="0"/>
                <a:cs typeface="Avenir Next" charset="0"/>
              </a:rPr>
              <a:t>, M. P., &amp; </a:t>
            </a:r>
            <a:r>
              <a:rPr lang="en-US" sz="1100" dirty="0" err="1">
                <a:solidFill>
                  <a:schemeClr val="accent1">
                    <a:lumMod val="75000"/>
                  </a:schemeClr>
                </a:solidFill>
                <a:latin typeface="Avenir Next" charset="0"/>
                <a:ea typeface="Avenir Next" charset="0"/>
                <a:cs typeface="Avenir Next" charset="0"/>
              </a:rPr>
              <a:t>Chalkley</a:t>
            </a:r>
            <a:r>
              <a:rPr lang="en-US" sz="1100" dirty="0">
                <a:solidFill>
                  <a:schemeClr val="accent1">
                    <a:lumMod val="75000"/>
                  </a:schemeClr>
                </a:solidFill>
                <a:latin typeface="Avenir Next" charset="0"/>
                <a:ea typeface="Avenir Next" charset="0"/>
                <a:cs typeface="Avenir Next" charset="0"/>
              </a:rPr>
              <a:t>, M. A. (1980). The Internal Language of Children Syntax: The nature and ontogenesis of syntactic categories. In K. E. Nelson (Ed.), Children’s language (Vol. 2, pp. 127-213). New York, NY: Gardner Press.</a:t>
            </a:r>
          </a:p>
          <a:p>
            <a:pPr marL="0" indent="0">
              <a:buNone/>
            </a:pPr>
            <a:r>
              <a:rPr lang="en-US" sz="1100" dirty="0">
                <a:solidFill>
                  <a:schemeClr val="accent1">
                    <a:lumMod val="75000"/>
                  </a:schemeClr>
                </a:solidFill>
                <a:latin typeface="Avenir Next" charset="0"/>
                <a:ea typeface="Avenir Next" charset="0"/>
                <a:cs typeface="Avenir Next" charset="0"/>
              </a:rPr>
              <a:t>Pinker, S. (1987). The bootstrapping problem in language acquisition. In B. </a:t>
            </a:r>
            <a:r>
              <a:rPr lang="en-US" sz="1100" dirty="0" err="1">
                <a:solidFill>
                  <a:schemeClr val="accent1">
                    <a:lumMod val="75000"/>
                  </a:schemeClr>
                </a:solidFill>
                <a:latin typeface="Avenir Next" charset="0"/>
                <a:ea typeface="Avenir Next" charset="0"/>
                <a:cs typeface="Avenir Next" charset="0"/>
              </a:rPr>
              <a:t>MacWhinney</a:t>
            </a:r>
            <a:r>
              <a:rPr lang="en-US" sz="1100" dirty="0">
                <a:solidFill>
                  <a:schemeClr val="accent1">
                    <a:lumMod val="75000"/>
                  </a:schemeClr>
                </a:solidFill>
                <a:latin typeface="Avenir Next" charset="0"/>
                <a:ea typeface="Avenir Next" charset="0"/>
                <a:cs typeface="Avenir Next" charset="0"/>
              </a:rPr>
              <a:t> (Ed.), Mechanisms of language acquisition. Hillsdale, NJ: Lawrence Erlbaum Associates.</a:t>
            </a:r>
          </a:p>
          <a:p>
            <a:pPr marL="0" indent="0">
              <a:buNone/>
            </a:pPr>
            <a:r>
              <a:rPr lang="en-US" sz="1100" dirty="0" err="1" smtClean="0">
                <a:solidFill>
                  <a:schemeClr val="accent1">
                    <a:lumMod val="75000"/>
                  </a:schemeClr>
                </a:solidFill>
                <a:latin typeface="Avenir Next" charset="0"/>
                <a:ea typeface="Avenir Next" charset="0"/>
                <a:cs typeface="Avenir Next" charset="0"/>
              </a:rPr>
              <a:t>Gleitman</a:t>
            </a:r>
            <a:r>
              <a:rPr lang="en-US" sz="1100" dirty="0">
                <a:solidFill>
                  <a:schemeClr val="accent1">
                    <a:lumMod val="75000"/>
                  </a:schemeClr>
                </a:solidFill>
                <a:latin typeface="Avenir Next" charset="0"/>
                <a:ea typeface="Avenir Next" charset="0"/>
                <a:cs typeface="Avenir Next" charset="0"/>
              </a:rPr>
              <a:t>, L. R., &amp; Gillette, J. (1996). The role of syntax in verb-learning. In P. Fletcher &amp; B. </a:t>
            </a:r>
            <a:r>
              <a:rPr lang="en-US" sz="1100" dirty="0" err="1">
                <a:solidFill>
                  <a:schemeClr val="accent1">
                    <a:lumMod val="75000"/>
                  </a:schemeClr>
                </a:solidFill>
                <a:latin typeface="Avenir Next" charset="0"/>
                <a:ea typeface="Avenir Next" charset="0"/>
                <a:cs typeface="Avenir Next" charset="0"/>
              </a:rPr>
              <a:t>MacWhinney</a:t>
            </a:r>
            <a:r>
              <a:rPr lang="en-US" sz="1100" dirty="0">
                <a:solidFill>
                  <a:schemeClr val="accent1">
                    <a:lumMod val="75000"/>
                  </a:schemeClr>
                </a:solidFill>
                <a:latin typeface="Avenir Next" charset="0"/>
                <a:ea typeface="Avenir Next" charset="0"/>
                <a:cs typeface="Avenir Next" charset="0"/>
              </a:rPr>
              <a:t> (Eds.), The Handbook Of Child Language (pp. 413-427). Oxford, UK: Blackwell</a:t>
            </a:r>
            <a:r>
              <a:rPr lang="en-US" sz="1100" dirty="0" smtClean="0">
                <a:solidFill>
                  <a:schemeClr val="accent1">
                    <a:lumMod val="75000"/>
                  </a:schemeClr>
                </a:solidFill>
                <a:latin typeface="Avenir Next" charset="0"/>
                <a:ea typeface="Avenir Next" charset="0"/>
                <a:cs typeface="Avenir Next" charset="0"/>
              </a:rPr>
              <a:t>.</a:t>
            </a:r>
          </a:p>
          <a:p>
            <a:pPr marL="0" indent="0">
              <a:buNone/>
            </a:pPr>
            <a:r>
              <a:rPr lang="en-US" sz="1100" dirty="0">
                <a:solidFill>
                  <a:schemeClr val="accent1">
                    <a:lumMod val="75000"/>
                  </a:schemeClr>
                </a:solidFill>
                <a:latin typeface="Avenir Next" charset="0"/>
                <a:ea typeface="Avenir Next" charset="0"/>
                <a:cs typeface="Avenir Next" charset="0"/>
              </a:rPr>
              <a:t>Christophe, A., </a:t>
            </a:r>
            <a:r>
              <a:rPr lang="en-US" sz="1100" dirty="0" err="1">
                <a:solidFill>
                  <a:schemeClr val="accent1">
                    <a:lumMod val="75000"/>
                  </a:schemeClr>
                </a:solidFill>
                <a:latin typeface="Avenir Next" charset="0"/>
                <a:ea typeface="Avenir Next" charset="0"/>
                <a:cs typeface="Avenir Next" charset="0"/>
              </a:rPr>
              <a:t>Guasti</a:t>
            </a:r>
            <a:r>
              <a:rPr lang="en-US" sz="1100" dirty="0">
                <a:solidFill>
                  <a:schemeClr val="accent1">
                    <a:lumMod val="75000"/>
                  </a:schemeClr>
                </a:solidFill>
                <a:latin typeface="Avenir Next" charset="0"/>
                <a:ea typeface="Avenir Next" charset="0"/>
                <a:cs typeface="Avenir Next" charset="0"/>
              </a:rPr>
              <a:t>, T., </a:t>
            </a:r>
            <a:r>
              <a:rPr lang="en-US" sz="1100" dirty="0" err="1">
                <a:solidFill>
                  <a:schemeClr val="accent1">
                    <a:lumMod val="75000"/>
                  </a:schemeClr>
                </a:solidFill>
                <a:latin typeface="Avenir Next" charset="0"/>
                <a:ea typeface="Avenir Next" charset="0"/>
                <a:cs typeface="Avenir Next" charset="0"/>
              </a:rPr>
              <a:t>Nespor</a:t>
            </a:r>
            <a:r>
              <a:rPr lang="en-US" sz="1100" dirty="0">
                <a:solidFill>
                  <a:schemeClr val="accent1">
                    <a:lumMod val="75000"/>
                  </a:schemeClr>
                </a:solidFill>
                <a:latin typeface="Avenir Next" charset="0"/>
                <a:ea typeface="Avenir Next" charset="0"/>
                <a:cs typeface="Avenir Next" charset="0"/>
              </a:rPr>
              <a:t>, M., </a:t>
            </a:r>
            <a:r>
              <a:rPr lang="en-US" sz="1100" dirty="0" err="1">
                <a:solidFill>
                  <a:schemeClr val="accent1">
                    <a:lumMod val="75000"/>
                  </a:schemeClr>
                </a:solidFill>
                <a:latin typeface="Avenir Next" charset="0"/>
                <a:ea typeface="Avenir Next" charset="0"/>
                <a:cs typeface="Avenir Next" charset="0"/>
              </a:rPr>
              <a:t>Dupoux</a:t>
            </a:r>
            <a:r>
              <a:rPr lang="en-US" sz="1100" dirty="0">
                <a:solidFill>
                  <a:schemeClr val="accent1">
                    <a:lumMod val="75000"/>
                  </a:schemeClr>
                </a:solidFill>
                <a:latin typeface="Avenir Next" charset="0"/>
                <a:ea typeface="Avenir Next" charset="0"/>
                <a:cs typeface="Avenir Next" charset="0"/>
              </a:rPr>
              <a:t>, E., &amp; Van </a:t>
            </a:r>
            <a:r>
              <a:rPr lang="en-US" sz="1100" dirty="0" err="1">
                <a:solidFill>
                  <a:schemeClr val="accent1">
                    <a:lumMod val="75000"/>
                  </a:schemeClr>
                </a:solidFill>
                <a:latin typeface="Avenir Next" charset="0"/>
                <a:ea typeface="Avenir Next" charset="0"/>
                <a:cs typeface="Avenir Next" charset="0"/>
              </a:rPr>
              <a:t>Ooyen</a:t>
            </a:r>
            <a:r>
              <a:rPr lang="en-US" sz="1100" dirty="0">
                <a:solidFill>
                  <a:schemeClr val="accent1">
                    <a:lumMod val="75000"/>
                  </a:schemeClr>
                </a:solidFill>
                <a:latin typeface="Avenir Next" charset="0"/>
                <a:ea typeface="Avenir Next" charset="0"/>
                <a:cs typeface="Avenir Next" charset="0"/>
              </a:rPr>
              <a:t>, B. (1997). Reflections on phonological bootstrapping: Its role for lexical and syntactic acquisition. Language and Cognitive Processes, 12(5-6), 585-612. </a:t>
            </a:r>
            <a:endParaRPr lang="en-US" sz="1100" dirty="0" smtClean="0">
              <a:solidFill>
                <a:schemeClr val="accent1">
                  <a:lumMod val="75000"/>
                </a:schemeClr>
              </a:solidFill>
              <a:latin typeface="Avenir Next" charset="0"/>
              <a:ea typeface="Avenir Next" charset="0"/>
              <a:cs typeface="Avenir Next" charset="0"/>
            </a:endParaRPr>
          </a:p>
          <a:p>
            <a:pPr marL="0" indent="0">
              <a:buNone/>
            </a:pPr>
            <a:r>
              <a:rPr lang="en-US" sz="1100" dirty="0" smtClean="0">
                <a:solidFill>
                  <a:schemeClr val="accent1">
                    <a:lumMod val="75000"/>
                  </a:schemeClr>
                </a:solidFill>
                <a:latin typeface="Avenir Next" charset="0"/>
                <a:ea typeface="Avenir Next" charset="0"/>
                <a:cs typeface="Avenir Next" charset="0"/>
              </a:rPr>
              <a:t>Christophe</a:t>
            </a:r>
            <a:r>
              <a:rPr lang="en-US" sz="1100" dirty="0">
                <a:solidFill>
                  <a:schemeClr val="accent1">
                    <a:lumMod val="75000"/>
                  </a:schemeClr>
                </a:solidFill>
                <a:latin typeface="Avenir Next" charset="0"/>
                <a:ea typeface="Avenir Next" charset="0"/>
                <a:cs typeface="Avenir Next" charset="0"/>
              </a:rPr>
              <a:t>, A., </a:t>
            </a:r>
            <a:r>
              <a:rPr lang="en-US" sz="1100" dirty="0" err="1">
                <a:solidFill>
                  <a:schemeClr val="accent1">
                    <a:lumMod val="75000"/>
                  </a:schemeClr>
                </a:solidFill>
                <a:latin typeface="Avenir Next" charset="0"/>
                <a:ea typeface="Avenir Next" charset="0"/>
                <a:cs typeface="Avenir Next" charset="0"/>
              </a:rPr>
              <a:t>Millotte</a:t>
            </a:r>
            <a:r>
              <a:rPr lang="en-US" sz="1100" dirty="0">
                <a:solidFill>
                  <a:schemeClr val="accent1">
                    <a:lumMod val="75000"/>
                  </a:schemeClr>
                </a:solidFill>
                <a:latin typeface="Avenir Next" charset="0"/>
                <a:ea typeface="Avenir Next" charset="0"/>
                <a:cs typeface="Avenir Next" charset="0"/>
              </a:rPr>
              <a:t>, S., Bernal, S., &amp; </a:t>
            </a:r>
            <a:r>
              <a:rPr lang="en-US" sz="1100" dirty="0" err="1">
                <a:solidFill>
                  <a:schemeClr val="accent1">
                    <a:lumMod val="75000"/>
                  </a:schemeClr>
                </a:solidFill>
                <a:latin typeface="Avenir Next" charset="0"/>
                <a:ea typeface="Avenir Next" charset="0"/>
                <a:cs typeface="Avenir Next" charset="0"/>
              </a:rPr>
              <a:t>Lidz</a:t>
            </a:r>
            <a:r>
              <a:rPr lang="en-US" sz="1100" dirty="0">
                <a:solidFill>
                  <a:schemeClr val="accent1">
                    <a:lumMod val="75000"/>
                  </a:schemeClr>
                </a:solidFill>
                <a:latin typeface="Avenir Next" charset="0"/>
                <a:ea typeface="Avenir Next" charset="0"/>
                <a:cs typeface="Avenir Next" charset="0"/>
              </a:rPr>
              <a:t>, J. (2008). Bootstrapping Lexical and Syntactic Acquisition. Language and Speech, 51(1-2), 61-75. </a:t>
            </a:r>
            <a:endParaRPr lang="en-US" sz="1100" dirty="0" smtClean="0">
              <a:solidFill>
                <a:schemeClr val="accent1">
                  <a:lumMod val="75000"/>
                </a:schemeClr>
              </a:solidFill>
              <a:latin typeface="Avenir Next" charset="0"/>
              <a:ea typeface="Avenir Next" charset="0"/>
              <a:cs typeface="Avenir Next" charset="0"/>
            </a:endParaRPr>
          </a:p>
          <a:p>
            <a:pPr marL="0" indent="0">
              <a:buNone/>
            </a:pPr>
            <a:r>
              <a:rPr lang="en-US" sz="1100" dirty="0" err="1" smtClean="0">
                <a:solidFill>
                  <a:schemeClr val="accent1">
                    <a:lumMod val="75000"/>
                  </a:schemeClr>
                </a:solidFill>
                <a:latin typeface="Avenir Next" charset="0"/>
                <a:ea typeface="Avenir Next" charset="0"/>
                <a:cs typeface="Avenir Next" charset="0"/>
              </a:rPr>
              <a:t>Mintz</a:t>
            </a:r>
            <a:r>
              <a:rPr lang="en-US" sz="1100" dirty="0">
                <a:solidFill>
                  <a:schemeClr val="accent1">
                    <a:lumMod val="75000"/>
                  </a:schemeClr>
                </a:solidFill>
                <a:latin typeface="Avenir Next" charset="0"/>
                <a:ea typeface="Avenir Next" charset="0"/>
                <a:cs typeface="Avenir Next" charset="0"/>
              </a:rPr>
              <a:t>, T. H. (2003). Frequent frames as a cue for grammatical categories in child directed speech. Cognition, 90(1), </a:t>
            </a:r>
            <a:r>
              <a:rPr lang="en-US" sz="1100" dirty="0" smtClean="0">
                <a:solidFill>
                  <a:schemeClr val="accent1">
                    <a:lumMod val="75000"/>
                  </a:schemeClr>
                </a:solidFill>
                <a:latin typeface="Avenir Next" charset="0"/>
                <a:ea typeface="Avenir Next" charset="0"/>
                <a:cs typeface="Avenir Next" charset="0"/>
              </a:rPr>
              <a:t>91-117.</a:t>
            </a:r>
          </a:p>
          <a:p>
            <a:pPr marL="0" indent="0">
              <a:buNone/>
            </a:pPr>
            <a:r>
              <a:rPr lang="en-US" sz="1100" dirty="0" smtClean="0">
                <a:solidFill>
                  <a:schemeClr val="accent1">
                    <a:lumMod val="75000"/>
                  </a:schemeClr>
                </a:solidFill>
                <a:latin typeface="Avenir Next" charset="0"/>
                <a:ea typeface="Avenir Next" charset="0"/>
                <a:cs typeface="Avenir Next" charset="0"/>
              </a:rPr>
              <a:t>Monaghan</a:t>
            </a:r>
            <a:r>
              <a:rPr lang="en-US" sz="1100" dirty="0">
                <a:solidFill>
                  <a:schemeClr val="accent1">
                    <a:lumMod val="75000"/>
                  </a:schemeClr>
                </a:solidFill>
                <a:latin typeface="Avenir Next" charset="0"/>
                <a:ea typeface="Avenir Next" charset="0"/>
                <a:cs typeface="Avenir Next" charset="0"/>
              </a:rPr>
              <a:t>, P., &amp; Christiansen, M. H. (2004). What distributional information is useful and usable for language acquisition. In D. G. Kenneth </a:t>
            </a:r>
            <a:r>
              <a:rPr lang="en-US" sz="1100" dirty="0" err="1">
                <a:solidFill>
                  <a:schemeClr val="accent1">
                    <a:lumMod val="75000"/>
                  </a:schemeClr>
                </a:solidFill>
                <a:latin typeface="Avenir Next" charset="0"/>
                <a:ea typeface="Avenir Next" charset="0"/>
                <a:cs typeface="Avenir Next" charset="0"/>
              </a:rPr>
              <a:t>Forbus</a:t>
            </a:r>
            <a:r>
              <a:rPr lang="en-US" sz="1100" dirty="0">
                <a:solidFill>
                  <a:schemeClr val="accent1">
                    <a:lumMod val="75000"/>
                  </a:schemeClr>
                </a:solidFill>
                <a:latin typeface="Avenir Next" charset="0"/>
                <a:ea typeface="Avenir Next" charset="0"/>
                <a:cs typeface="Avenir Next" charset="0"/>
              </a:rPr>
              <a:t>, Terry </a:t>
            </a:r>
            <a:r>
              <a:rPr lang="en-US" sz="1100" dirty="0" err="1">
                <a:solidFill>
                  <a:schemeClr val="accent1">
                    <a:lumMod val="75000"/>
                  </a:schemeClr>
                </a:solidFill>
                <a:latin typeface="Avenir Next" charset="0"/>
                <a:ea typeface="Avenir Next" charset="0"/>
                <a:cs typeface="Avenir Next" charset="0"/>
              </a:rPr>
              <a:t>Regier</a:t>
            </a:r>
            <a:r>
              <a:rPr lang="en-US" sz="1100" dirty="0">
                <a:solidFill>
                  <a:schemeClr val="accent1">
                    <a:lumMod val="75000"/>
                  </a:schemeClr>
                </a:solidFill>
                <a:latin typeface="Avenir Next" charset="0"/>
                <a:ea typeface="Avenir Next" charset="0"/>
                <a:cs typeface="Avenir Next" charset="0"/>
              </a:rPr>
              <a:t> (Ed.), Proceedings of the 26th annual conference of the Cognitive Science Society. Austin, TX: Cognitive Science </a:t>
            </a:r>
            <a:r>
              <a:rPr lang="en-US" sz="1100" dirty="0" smtClean="0">
                <a:solidFill>
                  <a:schemeClr val="accent1">
                    <a:lumMod val="75000"/>
                  </a:schemeClr>
                </a:solidFill>
                <a:latin typeface="Avenir Next" charset="0"/>
                <a:ea typeface="Avenir Next" charset="0"/>
                <a:cs typeface="Avenir Next" charset="0"/>
              </a:rPr>
              <a:t>Society.</a:t>
            </a:r>
          </a:p>
          <a:p>
            <a:pPr marL="0" indent="0">
              <a:buNone/>
            </a:pPr>
            <a:r>
              <a:rPr lang="en-US" sz="1100" dirty="0" err="1" smtClean="0">
                <a:solidFill>
                  <a:schemeClr val="accent1">
                    <a:lumMod val="75000"/>
                  </a:schemeClr>
                </a:solidFill>
                <a:latin typeface="Avenir Next" charset="0"/>
                <a:ea typeface="Avenir Next" charset="0"/>
                <a:cs typeface="Avenir Next" charset="0"/>
              </a:rPr>
              <a:t>Freudenthal</a:t>
            </a:r>
            <a:r>
              <a:rPr lang="en-US" sz="1100" dirty="0">
                <a:solidFill>
                  <a:schemeClr val="accent1">
                    <a:lumMod val="75000"/>
                  </a:schemeClr>
                </a:solidFill>
                <a:latin typeface="Avenir Next" charset="0"/>
                <a:ea typeface="Avenir Next" charset="0"/>
                <a:cs typeface="Avenir Next" charset="0"/>
              </a:rPr>
              <a:t>, D., Pine, J. M., &amp; </a:t>
            </a:r>
            <a:r>
              <a:rPr lang="en-US" sz="1100" dirty="0" err="1">
                <a:solidFill>
                  <a:schemeClr val="accent1">
                    <a:lumMod val="75000"/>
                  </a:schemeClr>
                </a:solidFill>
                <a:latin typeface="Avenir Next" charset="0"/>
                <a:ea typeface="Avenir Next" charset="0"/>
                <a:cs typeface="Avenir Next" charset="0"/>
              </a:rPr>
              <a:t>Gobet</a:t>
            </a:r>
            <a:r>
              <a:rPr lang="en-US" sz="1100" dirty="0">
                <a:solidFill>
                  <a:schemeClr val="accent1">
                    <a:lumMod val="75000"/>
                  </a:schemeClr>
                </a:solidFill>
                <a:latin typeface="Avenir Next" charset="0"/>
                <a:ea typeface="Avenir Next" charset="0"/>
                <a:cs typeface="Avenir Next" charset="0"/>
              </a:rPr>
              <a:t>, F. (2008). On the Utility of Conjoint and Compositional Frames and Utterance Boundaries as Predictors of Word Categories. In V. </a:t>
            </a:r>
            <a:r>
              <a:rPr lang="en-US" sz="1100" dirty="0" err="1">
                <a:solidFill>
                  <a:schemeClr val="accent1">
                    <a:lumMod val="75000"/>
                  </a:schemeClr>
                </a:solidFill>
                <a:latin typeface="Avenir Next" charset="0"/>
                <a:ea typeface="Avenir Next" charset="0"/>
                <a:cs typeface="Avenir Next" charset="0"/>
              </a:rPr>
              <a:t>Sloutsky</a:t>
            </a:r>
            <a:r>
              <a:rPr lang="en-US" sz="1100" dirty="0">
                <a:solidFill>
                  <a:schemeClr val="accent1">
                    <a:lumMod val="75000"/>
                  </a:schemeClr>
                </a:solidFill>
                <a:latin typeface="Avenir Next" charset="0"/>
                <a:ea typeface="Avenir Next" charset="0"/>
                <a:cs typeface="Avenir Next" charset="0"/>
              </a:rPr>
              <a:t>, B. Love, &amp; K. McRae (Eds.), Proceedings of the 30th Annual Conference of the Cognitive Science Society (pp. 1947-1952). Austin, TX: Cognitive Science </a:t>
            </a:r>
            <a:r>
              <a:rPr lang="en-US" sz="1100" dirty="0" smtClean="0">
                <a:solidFill>
                  <a:schemeClr val="accent1">
                    <a:lumMod val="75000"/>
                  </a:schemeClr>
                </a:solidFill>
                <a:latin typeface="Avenir Next" charset="0"/>
                <a:ea typeface="Avenir Next" charset="0"/>
                <a:cs typeface="Avenir Next" charset="0"/>
              </a:rPr>
              <a:t>Society.</a:t>
            </a:r>
          </a:p>
          <a:p>
            <a:pPr marL="0" indent="0">
              <a:buNone/>
            </a:pPr>
            <a:r>
              <a:rPr lang="en-US" sz="1100" dirty="0" smtClean="0">
                <a:solidFill>
                  <a:schemeClr val="accent1">
                    <a:lumMod val="75000"/>
                  </a:schemeClr>
                </a:solidFill>
                <a:latin typeface="Avenir Next" charset="0"/>
                <a:ea typeface="Avenir Next" charset="0"/>
                <a:cs typeface="Avenir Next" charset="0"/>
              </a:rPr>
              <a:t>St</a:t>
            </a:r>
            <a:r>
              <a:rPr lang="en-US" sz="1100" dirty="0">
                <a:solidFill>
                  <a:schemeClr val="accent1">
                    <a:lumMod val="75000"/>
                  </a:schemeClr>
                </a:solidFill>
                <a:latin typeface="Avenir Next" charset="0"/>
                <a:ea typeface="Avenir Next" charset="0"/>
                <a:cs typeface="Avenir Next" charset="0"/>
              </a:rPr>
              <a:t>. Clair, M. C., Monaghan, P., &amp; Christiansen, M. H. (2010). Learning grammatical categories from distributional cues: Flexible frames for language acquisition. Cognition, 116(3), 341-360. </a:t>
            </a:r>
            <a:endParaRPr lang="en-US" sz="1100" dirty="0" smtClean="0">
              <a:solidFill>
                <a:schemeClr val="accent1">
                  <a:lumMod val="75000"/>
                </a:schemeClr>
              </a:solidFill>
              <a:latin typeface="Avenir Next" charset="0"/>
              <a:ea typeface="Avenir Next" charset="0"/>
              <a:cs typeface="Avenir Next" charset="0"/>
            </a:endParaRPr>
          </a:p>
          <a:p>
            <a:pPr marL="0" indent="0">
              <a:buNone/>
            </a:pPr>
            <a:r>
              <a:rPr lang="en-US" sz="1100" dirty="0" err="1">
                <a:solidFill>
                  <a:schemeClr val="accent1">
                    <a:lumMod val="75000"/>
                  </a:schemeClr>
                </a:solidFill>
                <a:latin typeface="Avenir Next" charset="0"/>
                <a:ea typeface="Avenir Next" charset="0"/>
                <a:cs typeface="Avenir Next" charset="0"/>
              </a:rPr>
              <a:t>Parisien</a:t>
            </a:r>
            <a:r>
              <a:rPr lang="en-US" sz="1100" dirty="0">
                <a:solidFill>
                  <a:schemeClr val="accent1">
                    <a:lumMod val="75000"/>
                  </a:schemeClr>
                </a:solidFill>
                <a:latin typeface="Avenir Next" charset="0"/>
                <a:ea typeface="Avenir Next" charset="0"/>
                <a:cs typeface="Avenir Next" charset="0"/>
              </a:rPr>
              <a:t>, C. (2008). An Incremental </a:t>
            </a:r>
            <a:r>
              <a:rPr lang="en-US" sz="1100" dirty="0" err="1">
                <a:solidFill>
                  <a:schemeClr val="accent1">
                    <a:lumMod val="75000"/>
                  </a:schemeClr>
                </a:solidFill>
                <a:latin typeface="Avenir Next" charset="0"/>
                <a:ea typeface="Avenir Next" charset="0"/>
                <a:cs typeface="Avenir Next" charset="0"/>
              </a:rPr>
              <a:t>bayesian</a:t>
            </a:r>
            <a:r>
              <a:rPr lang="en-US" sz="1100" dirty="0">
                <a:solidFill>
                  <a:schemeClr val="accent1">
                    <a:lumMod val="75000"/>
                  </a:schemeClr>
                </a:solidFill>
                <a:latin typeface="Avenir Next" charset="0"/>
                <a:ea typeface="Avenir Next" charset="0"/>
                <a:cs typeface="Avenir Next" charset="0"/>
              </a:rPr>
              <a:t> Model for Learning Syntactic Categories. In A. Clark &amp; K. </a:t>
            </a:r>
            <a:r>
              <a:rPr lang="en-US" sz="1100" dirty="0" err="1">
                <a:solidFill>
                  <a:schemeClr val="accent1">
                    <a:lumMod val="75000"/>
                  </a:schemeClr>
                </a:solidFill>
                <a:latin typeface="Avenir Next" charset="0"/>
                <a:ea typeface="Avenir Next" charset="0"/>
                <a:cs typeface="Avenir Next" charset="0"/>
              </a:rPr>
              <a:t>Toutanova</a:t>
            </a:r>
            <a:r>
              <a:rPr lang="en-US" sz="1100" dirty="0">
                <a:solidFill>
                  <a:schemeClr val="accent1">
                    <a:lumMod val="75000"/>
                  </a:schemeClr>
                </a:solidFill>
                <a:latin typeface="Avenir Next" charset="0"/>
                <a:ea typeface="Avenir Next" charset="0"/>
                <a:cs typeface="Avenir Next" charset="0"/>
              </a:rPr>
              <a:t> (Eds.), 12th Conference on Computational Natural Language Learning (</a:t>
            </a:r>
            <a:r>
              <a:rPr lang="en-US" sz="1100" dirty="0" err="1">
                <a:solidFill>
                  <a:schemeClr val="accent1">
                    <a:lumMod val="75000"/>
                  </a:schemeClr>
                </a:solidFill>
                <a:latin typeface="Avenir Next" charset="0"/>
                <a:ea typeface="Avenir Next" charset="0"/>
                <a:cs typeface="Avenir Next" charset="0"/>
              </a:rPr>
              <a:t>CoNLL</a:t>
            </a:r>
            <a:r>
              <a:rPr lang="en-US" sz="1100" dirty="0">
                <a:solidFill>
                  <a:schemeClr val="accent1">
                    <a:lumMod val="75000"/>
                  </a:schemeClr>
                </a:solidFill>
                <a:latin typeface="Avenir Next" charset="0"/>
                <a:ea typeface="Avenir Next" charset="0"/>
                <a:cs typeface="Avenir Next" charset="0"/>
              </a:rPr>
              <a:t>) (pp. 89-96). Stroudsburg, PA: Association for Computational Linguistics</a:t>
            </a:r>
            <a:r>
              <a:rPr lang="en-US" sz="1100" dirty="0" smtClean="0">
                <a:solidFill>
                  <a:schemeClr val="accent1">
                    <a:lumMod val="75000"/>
                  </a:schemeClr>
                </a:solidFill>
                <a:latin typeface="Avenir Next" charset="0"/>
                <a:ea typeface="Avenir Next" charset="0"/>
                <a:cs typeface="Avenir Next" charset="0"/>
              </a:rPr>
              <a:t>.</a:t>
            </a:r>
          </a:p>
          <a:p>
            <a:pPr marL="0" indent="0">
              <a:buNone/>
            </a:pPr>
            <a:r>
              <a:rPr lang="en-US" sz="1100" dirty="0" err="1">
                <a:solidFill>
                  <a:schemeClr val="accent1">
                    <a:lumMod val="75000"/>
                  </a:schemeClr>
                </a:solidFill>
                <a:latin typeface="Avenir Next" charset="0"/>
                <a:ea typeface="Avenir Next" charset="0"/>
                <a:cs typeface="Avenir Next" charset="0"/>
              </a:rPr>
              <a:t>Chrupała</a:t>
            </a:r>
            <a:r>
              <a:rPr lang="en-US" sz="1100" dirty="0">
                <a:solidFill>
                  <a:schemeClr val="accent1">
                    <a:lumMod val="75000"/>
                  </a:schemeClr>
                </a:solidFill>
                <a:latin typeface="Avenir Next" charset="0"/>
                <a:ea typeface="Avenir Next" charset="0"/>
                <a:cs typeface="Avenir Next" charset="0"/>
              </a:rPr>
              <a:t>, G., &amp; </a:t>
            </a:r>
            <a:r>
              <a:rPr lang="en-US" sz="1100" dirty="0" err="1">
                <a:solidFill>
                  <a:schemeClr val="accent1">
                    <a:lumMod val="75000"/>
                  </a:schemeClr>
                </a:solidFill>
                <a:latin typeface="Avenir Next" charset="0"/>
                <a:ea typeface="Avenir Next" charset="0"/>
                <a:cs typeface="Avenir Next" charset="0"/>
              </a:rPr>
              <a:t>Alishahi</a:t>
            </a:r>
            <a:r>
              <a:rPr lang="en-US" sz="1100" dirty="0">
                <a:solidFill>
                  <a:schemeClr val="accent1">
                    <a:lumMod val="75000"/>
                  </a:schemeClr>
                </a:solidFill>
                <a:latin typeface="Avenir Next" charset="0"/>
                <a:ea typeface="Avenir Next" charset="0"/>
                <a:cs typeface="Avenir Next" charset="0"/>
              </a:rPr>
              <a:t>, A. (2010). Online Entropy-based Model of Lexical category Acquisition. In M. </a:t>
            </a:r>
            <a:r>
              <a:rPr lang="en-US" sz="1100" dirty="0" err="1">
                <a:solidFill>
                  <a:schemeClr val="accent1">
                    <a:lumMod val="75000"/>
                  </a:schemeClr>
                </a:solidFill>
                <a:latin typeface="Avenir Next" charset="0"/>
                <a:ea typeface="Avenir Next" charset="0"/>
                <a:cs typeface="Avenir Next" charset="0"/>
              </a:rPr>
              <a:t>Lapata</a:t>
            </a:r>
            <a:r>
              <a:rPr lang="en-US" sz="1100" dirty="0">
                <a:solidFill>
                  <a:schemeClr val="accent1">
                    <a:lumMod val="75000"/>
                  </a:schemeClr>
                </a:solidFill>
                <a:latin typeface="Avenir Next" charset="0"/>
                <a:ea typeface="Avenir Next" charset="0"/>
                <a:cs typeface="Avenir Next" charset="0"/>
              </a:rPr>
              <a:t> &amp; A. Sarkar (Eds.), Proceedings of the 14th Conference on Computational Natural Language Learning (</a:t>
            </a:r>
            <a:r>
              <a:rPr lang="en-US" sz="1100" dirty="0" err="1">
                <a:solidFill>
                  <a:schemeClr val="accent1">
                    <a:lumMod val="75000"/>
                  </a:schemeClr>
                </a:solidFill>
                <a:latin typeface="Avenir Next" charset="0"/>
                <a:ea typeface="Avenir Next" charset="0"/>
                <a:cs typeface="Avenir Next" charset="0"/>
              </a:rPr>
              <a:t>CoNLL</a:t>
            </a:r>
            <a:r>
              <a:rPr lang="en-US" sz="1100" dirty="0">
                <a:solidFill>
                  <a:schemeClr val="accent1">
                    <a:lumMod val="75000"/>
                  </a:schemeClr>
                </a:solidFill>
                <a:latin typeface="Avenir Next" charset="0"/>
                <a:ea typeface="Avenir Next" charset="0"/>
                <a:cs typeface="Avenir Next" charset="0"/>
              </a:rPr>
              <a:t>) (pp. 182-191). Stroudsburg, PA: Association for Computational Linguistics</a:t>
            </a:r>
            <a:r>
              <a:rPr lang="en-US" sz="1100" dirty="0" smtClean="0">
                <a:solidFill>
                  <a:schemeClr val="accent1">
                    <a:lumMod val="75000"/>
                  </a:schemeClr>
                </a:solidFill>
                <a:latin typeface="Avenir Next" charset="0"/>
                <a:ea typeface="Avenir Next" charset="0"/>
                <a:cs typeface="Avenir Next" charset="0"/>
              </a:rPr>
              <a:t>.</a:t>
            </a:r>
          </a:p>
          <a:p>
            <a:pPr marL="0" indent="0">
              <a:buNone/>
            </a:pPr>
            <a:r>
              <a:rPr lang="en-US" sz="1100" dirty="0" err="1">
                <a:solidFill>
                  <a:schemeClr val="accent1">
                    <a:lumMod val="75000"/>
                  </a:schemeClr>
                </a:solidFill>
                <a:latin typeface="Avenir Next" charset="0"/>
                <a:ea typeface="Avenir Next" charset="0"/>
                <a:cs typeface="Avenir Next" charset="0"/>
              </a:rPr>
              <a:t>Freudenthal</a:t>
            </a:r>
            <a:r>
              <a:rPr lang="en-US" sz="1100" dirty="0">
                <a:solidFill>
                  <a:schemeClr val="accent1">
                    <a:lumMod val="75000"/>
                  </a:schemeClr>
                </a:solidFill>
                <a:latin typeface="Avenir Next" charset="0"/>
                <a:ea typeface="Avenir Next" charset="0"/>
                <a:cs typeface="Avenir Next" charset="0"/>
              </a:rPr>
              <a:t>, D., Pine, J. M., Jones, G., &amp; </a:t>
            </a:r>
            <a:r>
              <a:rPr lang="en-US" sz="1100" dirty="0" err="1">
                <a:solidFill>
                  <a:schemeClr val="accent1">
                    <a:lumMod val="75000"/>
                  </a:schemeClr>
                </a:solidFill>
                <a:latin typeface="Avenir Next" charset="0"/>
                <a:ea typeface="Avenir Next" charset="0"/>
                <a:cs typeface="Avenir Next" charset="0"/>
              </a:rPr>
              <a:t>Gobet</a:t>
            </a:r>
            <a:r>
              <a:rPr lang="en-US" sz="1100" dirty="0">
                <a:solidFill>
                  <a:schemeClr val="accent1">
                    <a:lumMod val="75000"/>
                  </a:schemeClr>
                </a:solidFill>
                <a:latin typeface="Avenir Next" charset="0"/>
                <a:ea typeface="Avenir Next" charset="0"/>
                <a:cs typeface="Avenir Next" charset="0"/>
              </a:rPr>
              <a:t>, F. (2016). Developmentally plausible learning of word categories from distributional statistics. In A. </a:t>
            </a:r>
            <a:r>
              <a:rPr lang="en-US" sz="1100" dirty="0" err="1">
                <a:solidFill>
                  <a:schemeClr val="accent1">
                    <a:lumMod val="75000"/>
                  </a:schemeClr>
                </a:solidFill>
                <a:latin typeface="Avenir Next" charset="0"/>
                <a:ea typeface="Avenir Next" charset="0"/>
                <a:cs typeface="Avenir Next" charset="0"/>
              </a:rPr>
              <a:t>Papafragou</a:t>
            </a:r>
            <a:r>
              <a:rPr lang="en-US" sz="1100" dirty="0">
                <a:solidFill>
                  <a:schemeClr val="accent1">
                    <a:lumMod val="75000"/>
                  </a:schemeClr>
                </a:solidFill>
                <a:latin typeface="Avenir Next" charset="0"/>
                <a:ea typeface="Avenir Next" charset="0"/>
                <a:cs typeface="Avenir Next" charset="0"/>
              </a:rPr>
              <a:t>, D. </a:t>
            </a:r>
            <a:r>
              <a:rPr lang="en-US" sz="1100" dirty="0" err="1">
                <a:solidFill>
                  <a:schemeClr val="accent1">
                    <a:lumMod val="75000"/>
                  </a:schemeClr>
                </a:solidFill>
                <a:latin typeface="Avenir Next" charset="0"/>
                <a:ea typeface="Avenir Next" charset="0"/>
                <a:cs typeface="Avenir Next" charset="0"/>
              </a:rPr>
              <a:t>Grodner</a:t>
            </a:r>
            <a:r>
              <a:rPr lang="en-US" sz="1100" dirty="0">
                <a:solidFill>
                  <a:schemeClr val="accent1">
                    <a:lumMod val="75000"/>
                  </a:schemeClr>
                </a:solidFill>
                <a:latin typeface="Avenir Next" charset="0"/>
                <a:ea typeface="Avenir Next" charset="0"/>
                <a:cs typeface="Avenir Next" charset="0"/>
              </a:rPr>
              <a:t>, D. Mirman, &amp; J. C. </a:t>
            </a:r>
            <a:r>
              <a:rPr lang="en-US" sz="1100" dirty="0" err="1">
                <a:solidFill>
                  <a:schemeClr val="accent1">
                    <a:lumMod val="75000"/>
                  </a:schemeClr>
                </a:solidFill>
                <a:latin typeface="Avenir Next" charset="0"/>
                <a:ea typeface="Avenir Next" charset="0"/>
                <a:cs typeface="Avenir Next" charset="0"/>
              </a:rPr>
              <a:t>Trueswell</a:t>
            </a:r>
            <a:r>
              <a:rPr lang="en-US" sz="1100" dirty="0">
                <a:solidFill>
                  <a:schemeClr val="accent1">
                    <a:lumMod val="75000"/>
                  </a:schemeClr>
                </a:solidFill>
                <a:latin typeface="Avenir Next" charset="0"/>
                <a:ea typeface="Avenir Next" charset="0"/>
                <a:cs typeface="Avenir Next" charset="0"/>
              </a:rPr>
              <a:t> (Eds.), Proceedings of the 38th Annual Conference of the Cognitive Science Society (pp. 674). Austin, TX: Cognitive Science Society.</a:t>
            </a:r>
          </a:p>
          <a:p>
            <a:pPr marL="0" indent="0">
              <a:buNone/>
            </a:pPr>
            <a:endParaRPr lang="en-US" sz="1100" dirty="0" smtClean="0">
              <a:solidFill>
                <a:schemeClr val="accent1">
                  <a:lumMod val="75000"/>
                </a:schemeClr>
              </a:solidFill>
              <a:latin typeface="Avenir Next" charset="0"/>
              <a:ea typeface="Avenir Next" charset="0"/>
              <a:cs typeface="Avenir Next" charset="0"/>
            </a:endParaRPr>
          </a:p>
          <a:p>
            <a:pPr marL="0" indent="0">
              <a:buNone/>
            </a:pPr>
            <a:endParaRPr lang="en-US" sz="1100" dirty="0">
              <a:solidFill>
                <a:schemeClr val="accent1">
                  <a:lumMod val="75000"/>
                </a:schemeClr>
              </a:solidFill>
              <a:latin typeface="Avenir Next" charset="0"/>
              <a:ea typeface="Avenir Next" charset="0"/>
              <a:cs typeface="Avenir Next" charset="0"/>
            </a:endParaRPr>
          </a:p>
        </p:txBody>
      </p:sp>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180000"/>
            <a:ext cx="8748000" cy="720000"/>
          </a:xfrm>
          <a:prstGeom prst="rect">
            <a:avLst/>
          </a:prstGeom>
          <a:noFill/>
        </p:spPr>
        <p:txBody>
          <a:bodyPr wrap="square" rtlCol="0">
            <a:spAutoFit/>
          </a:bodyPr>
          <a:lstStyle/>
          <a:p>
            <a:r>
              <a:rPr lang="en-US" sz="4000" dirty="0" smtClean="0">
                <a:solidFill>
                  <a:srgbClr val="F0F0F0"/>
                </a:solidFill>
                <a:latin typeface="Avenir Next Regular"/>
                <a:cs typeface="Avenir Next Regular"/>
              </a:rPr>
              <a:t>References</a:t>
            </a:r>
          </a:p>
        </p:txBody>
      </p:sp>
      <p:sp>
        <p:nvSpPr>
          <p:cNvPr id="12" name="Rectangle 11"/>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3" name="Rectangle 12"/>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5" name="Picture 14"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256815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360000" y="1440000"/>
            <a:ext cx="8424000" cy="4500000"/>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Word Learning</a:t>
            </a:r>
          </a:p>
          <a:p>
            <a:pPr lvl="1">
              <a:buFont typeface="Courier New" charset="0"/>
              <a:buChar char="o"/>
            </a:pPr>
            <a:r>
              <a:rPr lang="en-US" sz="2000" dirty="0" smtClean="0">
                <a:solidFill>
                  <a:srgbClr val="173C62"/>
                </a:solidFill>
                <a:latin typeface="Avenir Next Regular"/>
                <a:cs typeface="Avenir Next Regular"/>
              </a:rPr>
              <a:t>Multi-Word Units in Learning and Processing</a:t>
            </a:r>
          </a:p>
          <a:p>
            <a:pPr lvl="1">
              <a:buFont typeface="Courier New" charset="0"/>
              <a:buChar char="o"/>
            </a:pPr>
            <a:r>
              <a:rPr lang="en-US" sz="2000" dirty="0" smtClean="0">
                <a:solidFill>
                  <a:srgbClr val="173C62"/>
                </a:solidFill>
                <a:latin typeface="Avenir Next Regular"/>
                <a:cs typeface="Avenir Next Regular"/>
              </a:rPr>
              <a:t>Model</a:t>
            </a:r>
          </a:p>
          <a:p>
            <a:pPr lvl="1">
              <a:buFont typeface="Courier New" charset="0"/>
              <a:buChar char="o"/>
            </a:pPr>
            <a:r>
              <a:rPr lang="en-US" sz="2000" dirty="0" smtClean="0">
                <a:solidFill>
                  <a:srgbClr val="173C62"/>
                </a:solidFill>
                <a:latin typeface="Avenir Next Regular"/>
                <a:cs typeface="Avenir Next Regular"/>
              </a:rPr>
              <a:t>Corpora</a:t>
            </a:r>
          </a:p>
          <a:p>
            <a:pPr lvl="1">
              <a:buFont typeface="Courier New" charset="0"/>
              <a:buChar char="o"/>
            </a:pPr>
            <a:r>
              <a:rPr lang="en-US" sz="2000" dirty="0" smtClean="0">
                <a:solidFill>
                  <a:srgbClr val="173C62"/>
                </a:solidFill>
                <a:latin typeface="Avenir Next Regular"/>
                <a:cs typeface="Avenir Next Regular"/>
              </a:rPr>
              <a:t>Independent Variable</a:t>
            </a:r>
          </a:p>
          <a:p>
            <a:pPr lvl="1">
              <a:buFont typeface="Courier New" charset="0"/>
              <a:buChar char="o"/>
            </a:pPr>
            <a:r>
              <a:rPr lang="en-US" sz="2000" dirty="0" smtClean="0">
                <a:solidFill>
                  <a:srgbClr val="173C62"/>
                </a:solidFill>
                <a:latin typeface="Avenir Next Regular"/>
                <a:cs typeface="Avenir Next Regular"/>
              </a:rPr>
              <a:t>Dependent Variables</a:t>
            </a:r>
          </a:p>
          <a:p>
            <a:pPr lvl="1">
              <a:buFont typeface="Courier New" charset="0"/>
              <a:buChar char="o"/>
            </a:pPr>
            <a:r>
              <a:rPr lang="en-US" sz="2000" dirty="0" smtClean="0">
                <a:solidFill>
                  <a:srgbClr val="173C62"/>
                </a:solidFill>
                <a:latin typeface="Avenir Next Regular"/>
                <a:cs typeface="Avenir Next Regular"/>
              </a:rPr>
              <a:t>Results</a:t>
            </a:r>
          </a:p>
          <a:p>
            <a:pPr lvl="1">
              <a:buFont typeface="Courier New" charset="0"/>
              <a:buChar char="o"/>
            </a:pPr>
            <a:r>
              <a:rPr lang="en-US" sz="2000" dirty="0" smtClean="0">
                <a:solidFill>
                  <a:srgbClr val="173C62"/>
                </a:solidFill>
                <a:latin typeface="Avenir Next Regular"/>
                <a:cs typeface="Avenir Next Regular"/>
              </a:rPr>
              <a:t>Conclusions</a:t>
            </a:r>
          </a:p>
          <a:p>
            <a:pPr lvl="1">
              <a:buFont typeface="Courier New" charset="0"/>
              <a:buChar char="o"/>
            </a:pPr>
            <a:endParaRPr lang="en-US" sz="2000" dirty="0" smtClean="0">
              <a:solidFill>
                <a:srgbClr val="173C62"/>
              </a:solidFill>
              <a:latin typeface="Avenir Next Regular"/>
              <a:cs typeface="Avenir Next Regular"/>
            </a:endParaRPr>
          </a:p>
          <a:p>
            <a:pPr>
              <a:buFont typeface="Wingdings" charset="2"/>
              <a:buChar char="§"/>
            </a:pPr>
            <a:r>
              <a:rPr lang="en-US" sz="2400" dirty="0" smtClean="0">
                <a:solidFill>
                  <a:schemeClr val="tx2">
                    <a:lumMod val="20000"/>
                    <a:lumOff val="80000"/>
                  </a:schemeClr>
                </a:solidFill>
                <a:latin typeface="Avenir Next Regular"/>
                <a:cs typeface="Avenir Next Regular"/>
              </a:rPr>
              <a:t>Lexical Category Acquisition</a:t>
            </a:r>
          </a:p>
          <a:p>
            <a:pPr lvl="1">
              <a:buFont typeface="Courier New" charset="0"/>
              <a:buChar char="o"/>
            </a:pPr>
            <a:r>
              <a:rPr lang="en-US" sz="2000" dirty="0" smtClean="0">
                <a:solidFill>
                  <a:schemeClr val="tx2">
                    <a:lumMod val="20000"/>
                    <a:lumOff val="80000"/>
                  </a:schemeClr>
                </a:solidFill>
                <a:latin typeface="Avenir Next Regular"/>
                <a:cs typeface="Avenir Next Regular"/>
              </a:rPr>
              <a:t>What do we know?</a:t>
            </a:r>
          </a:p>
          <a:p>
            <a:pPr lvl="1">
              <a:buFont typeface="Courier New" charset="0"/>
              <a:buChar char="o"/>
            </a:pPr>
            <a:r>
              <a:rPr lang="en-US" sz="2000" dirty="0" smtClean="0">
                <a:solidFill>
                  <a:schemeClr val="tx2">
                    <a:lumMod val="20000"/>
                    <a:lumOff val="80000"/>
                  </a:schemeClr>
                </a:solidFill>
                <a:latin typeface="Avenir Next Regular"/>
                <a:cs typeface="Avenir Next Regular"/>
              </a:rPr>
              <a:t>What do we miss?</a:t>
            </a:r>
          </a:p>
          <a:p>
            <a:pPr lvl="1">
              <a:buFont typeface="Courier New" charset="0"/>
              <a:buChar char="o"/>
            </a:pPr>
            <a:r>
              <a:rPr lang="en-US" sz="2000" dirty="0" smtClean="0">
                <a:solidFill>
                  <a:schemeClr val="tx2">
                    <a:lumMod val="20000"/>
                    <a:lumOff val="80000"/>
                  </a:schemeClr>
                </a:solidFill>
                <a:latin typeface="Avenir Next Regular"/>
                <a:cs typeface="Avenir Next Regular"/>
              </a:rPr>
              <a:t>Good contexts</a:t>
            </a:r>
          </a:p>
          <a:p>
            <a:pPr lvl="1">
              <a:buFont typeface="Courier New" charset="0"/>
              <a:buChar char="o"/>
            </a:pPr>
            <a:r>
              <a:rPr lang="en-US" sz="2000" dirty="0" smtClean="0">
                <a:solidFill>
                  <a:schemeClr val="tx2">
                    <a:lumMod val="20000"/>
                    <a:lumOff val="80000"/>
                  </a:schemeClr>
                </a:solidFill>
                <a:latin typeface="Avenir Next Regular"/>
                <a:cs typeface="Avenir Next Regular"/>
              </a:rPr>
              <a:t>Easy words</a:t>
            </a:r>
          </a:p>
          <a:p>
            <a:pPr lvl="1">
              <a:buFont typeface="Courier New" charset="0"/>
              <a:buChar char="o"/>
            </a:pPr>
            <a:r>
              <a:rPr lang="en-US" sz="2000" dirty="0" smtClean="0">
                <a:solidFill>
                  <a:schemeClr val="tx2">
                    <a:lumMod val="20000"/>
                    <a:lumOff val="80000"/>
                  </a:schemeClr>
                </a:solidFill>
                <a:latin typeface="Avenir Next Regular"/>
                <a:cs typeface="Avenir Next Regular"/>
              </a:rPr>
              <a:t>Conclusions</a:t>
            </a:r>
          </a:p>
        </p:txBody>
      </p:sp>
      <p:sp>
        <p:nvSpPr>
          <p:cNvPr id="11" name="Rectangle 10"/>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2" name="Rectangle 11"/>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3" name="TextBox 12"/>
          <p:cNvSpPr txBox="1">
            <a:spLocks/>
          </p:cNvSpPr>
          <p:nvPr/>
        </p:nvSpPr>
        <p:spPr>
          <a:xfrm>
            <a:off x="180000" y="180000"/>
            <a:ext cx="8748000" cy="720000"/>
          </a:xfrm>
          <a:prstGeom prst="rect">
            <a:avLst/>
          </a:prstGeom>
          <a:noFill/>
        </p:spPr>
        <p:txBody>
          <a:bodyPr wrap="square" rtlCol="0">
            <a:spAutoFit/>
          </a:bodyPr>
          <a:lstStyle/>
          <a:p>
            <a:r>
              <a:rPr lang="en-US" sz="4000" dirty="0" smtClean="0">
                <a:solidFill>
                  <a:srgbClr val="F0F0F0"/>
                </a:solidFill>
                <a:latin typeface="Avenir Next Regular"/>
                <a:cs typeface="Avenir Next Regular"/>
              </a:rPr>
              <a:t>Overview</a:t>
            </a:r>
          </a:p>
        </p:txBody>
      </p:sp>
      <p:sp>
        <p:nvSpPr>
          <p:cNvPr id="14" name="Rectangle 13"/>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5" name="Rectangle 14"/>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7" name="Picture 16" descr="CLiPS_newLogo(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8000069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Multi-Word Units in learning and processing</a:t>
            </a:r>
          </a:p>
          <a:p>
            <a:r>
              <a:rPr lang="en-US" sz="4000" dirty="0" smtClean="0">
                <a:solidFill>
                  <a:srgbClr val="F0F0F0"/>
                </a:solidFill>
                <a:latin typeface="Avenir Next Regular"/>
                <a:cs typeface="Avenir Next Regular"/>
              </a:rPr>
              <a:t>Multi-Word Units</a:t>
            </a:r>
          </a:p>
        </p:txBody>
      </p:sp>
      <p:sp>
        <p:nvSpPr>
          <p:cNvPr id="12" name="Content Placeholder 2"/>
          <p:cNvSpPr txBox="1">
            <a:spLocks/>
          </p:cNvSpPr>
          <p:nvPr/>
        </p:nvSpPr>
        <p:spPr>
          <a:xfrm>
            <a:off x="449385" y="1440000"/>
            <a:ext cx="8274538" cy="4500000"/>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dirty="0" smtClean="0">
                <a:solidFill>
                  <a:srgbClr val="173C62"/>
                </a:solidFill>
                <a:latin typeface="Avenir Next Regular"/>
                <a:cs typeface="Avenir Next Regular"/>
              </a:rPr>
              <a:t>Children’s first production appear to be fossilized MWUs</a:t>
            </a:r>
            <a:endParaRPr lang="en-US" sz="2400" dirty="0">
              <a:solidFill>
                <a:srgbClr val="173C62"/>
              </a:solidFill>
              <a:latin typeface="Avenir Next Regular"/>
              <a:cs typeface="Avenir Next Regular"/>
            </a:endParaRPr>
          </a:p>
          <a:p>
            <a:pPr marL="0" indent="0">
              <a:buNone/>
            </a:pPr>
            <a:r>
              <a:rPr lang="en-US" sz="2400" dirty="0">
                <a:solidFill>
                  <a:srgbClr val="173C62"/>
                </a:solidFill>
                <a:latin typeface="Avenir Next Regular"/>
                <a:cs typeface="Avenir Next Regular"/>
              </a:rPr>
              <a:t>	</a:t>
            </a:r>
            <a:r>
              <a:rPr lang="en-US" sz="2100" dirty="0" err="1" smtClean="0">
                <a:solidFill>
                  <a:srgbClr val="173C62"/>
                </a:solidFill>
                <a:latin typeface="Avenir Next Regular"/>
                <a:cs typeface="Avenir Next Regular"/>
              </a:rPr>
              <a:t>Tomasello</a:t>
            </a:r>
            <a:r>
              <a:rPr lang="en-US" sz="2100" dirty="0">
                <a:solidFill>
                  <a:srgbClr val="173C62"/>
                </a:solidFill>
                <a:latin typeface="Avenir Next Regular"/>
                <a:cs typeface="Avenir Next Regular"/>
              </a:rPr>
              <a:t> </a:t>
            </a:r>
            <a:r>
              <a:rPr lang="en-US" sz="2100" dirty="0" smtClean="0">
                <a:solidFill>
                  <a:srgbClr val="173C62"/>
                </a:solidFill>
                <a:latin typeface="Avenir Next Regular"/>
                <a:cs typeface="Avenir Next Regular"/>
              </a:rPr>
              <a:t>(1992, 2000)</a:t>
            </a:r>
          </a:p>
          <a:p>
            <a:pPr marL="0" indent="0">
              <a:buNone/>
            </a:pPr>
            <a:endParaRPr lang="en-US" sz="2100" dirty="0">
              <a:solidFill>
                <a:srgbClr val="173C62"/>
              </a:solidFill>
              <a:latin typeface="Avenir Next Regular"/>
              <a:cs typeface="Avenir Next Regular"/>
            </a:endParaRPr>
          </a:p>
          <a:p>
            <a:pPr>
              <a:buFont typeface="Wingdings" charset="2"/>
              <a:buChar char="§"/>
            </a:pPr>
            <a:r>
              <a:rPr lang="en-US" sz="2400" dirty="0" err="1" smtClean="0">
                <a:solidFill>
                  <a:srgbClr val="173C62"/>
                </a:solidFill>
                <a:latin typeface="Avenir Next Regular"/>
                <a:cs typeface="Avenir Next Regular"/>
              </a:rPr>
              <a:t>Childrens</a:t>
            </a:r>
            <a:r>
              <a:rPr lang="en-US" sz="2400" dirty="0" smtClean="0">
                <a:solidFill>
                  <a:srgbClr val="173C62"/>
                </a:solidFill>
                <a:latin typeface="Avenir Next Regular"/>
                <a:cs typeface="Avenir Next Regular"/>
              </a:rPr>
              <a:t>’ inflection errors are less prevalent within frequent MWUs</a:t>
            </a:r>
          </a:p>
          <a:p>
            <a:pPr marL="0" indent="0">
              <a:buNone/>
            </a:pPr>
            <a:r>
              <a:rPr lang="en-US" sz="2100" dirty="0" smtClean="0">
                <a:solidFill>
                  <a:srgbClr val="173C62"/>
                </a:solidFill>
                <a:latin typeface="Avenir Next Regular"/>
                <a:cs typeface="Avenir Next Regular"/>
              </a:rPr>
              <a:t>	</a:t>
            </a:r>
            <a:r>
              <a:rPr lang="en-US" sz="2100" dirty="0" err="1" smtClean="0">
                <a:solidFill>
                  <a:srgbClr val="173C62"/>
                </a:solidFill>
                <a:latin typeface="Avenir Next Regular"/>
                <a:cs typeface="Avenir Next Regular"/>
              </a:rPr>
              <a:t>Arnon</a:t>
            </a:r>
            <a:r>
              <a:rPr lang="en-US" sz="2100" dirty="0" smtClean="0">
                <a:solidFill>
                  <a:srgbClr val="173C62"/>
                </a:solidFill>
                <a:latin typeface="Avenir Next Regular"/>
                <a:cs typeface="Avenir Next Regular"/>
              </a:rPr>
              <a:t> &amp; Clark (2011)</a:t>
            </a:r>
            <a:endParaRPr lang="en-US" sz="2100" dirty="0">
              <a:solidFill>
                <a:srgbClr val="173C62"/>
              </a:solidFill>
              <a:latin typeface="Avenir Next Regular"/>
              <a:cs typeface="Avenir Next Regular"/>
            </a:endParaRPr>
          </a:p>
          <a:p>
            <a:pPr>
              <a:buFont typeface="Wingdings" charset="2"/>
              <a:buChar char="§"/>
            </a:pPr>
            <a:endParaRPr lang="en-US" sz="2400" dirty="0">
              <a:solidFill>
                <a:srgbClr val="173C62"/>
              </a:solidFill>
              <a:latin typeface="Avenir Next Regular"/>
              <a:cs typeface="Avenir Next Regular"/>
            </a:endParaRPr>
          </a:p>
          <a:p>
            <a:pPr>
              <a:buFont typeface="Wingdings" charset="2"/>
              <a:buChar char="§"/>
            </a:pPr>
            <a:r>
              <a:rPr lang="en-US" sz="2400" dirty="0">
                <a:solidFill>
                  <a:srgbClr val="173C62"/>
                </a:solidFill>
                <a:latin typeface="Avenir Next Regular"/>
                <a:cs typeface="Avenir Next Regular"/>
              </a:rPr>
              <a:t>Frequent MWUs are processed more quickly </a:t>
            </a:r>
            <a:r>
              <a:rPr lang="en-US" sz="2400" dirty="0" smtClean="0">
                <a:solidFill>
                  <a:srgbClr val="173C62"/>
                </a:solidFill>
                <a:latin typeface="Avenir Next Regular"/>
                <a:cs typeface="Avenir Next Regular"/>
              </a:rPr>
              <a:t>by children</a:t>
            </a:r>
            <a:endParaRPr lang="en-US" sz="2400" dirty="0">
              <a:solidFill>
                <a:srgbClr val="173C62"/>
              </a:solidFill>
              <a:latin typeface="Avenir Next Regular"/>
              <a:cs typeface="Avenir Next Regular"/>
            </a:endParaRPr>
          </a:p>
          <a:p>
            <a:pPr marL="0" indent="0">
              <a:buNone/>
            </a:pPr>
            <a:r>
              <a:rPr lang="en-US" sz="2400" dirty="0">
                <a:solidFill>
                  <a:srgbClr val="173C62"/>
                </a:solidFill>
                <a:latin typeface="Avenir Next Regular"/>
                <a:cs typeface="Avenir Next Regular"/>
              </a:rPr>
              <a:t>	</a:t>
            </a:r>
            <a:r>
              <a:rPr lang="en-US" sz="2100" dirty="0" err="1">
                <a:solidFill>
                  <a:srgbClr val="173C62"/>
                </a:solidFill>
                <a:latin typeface="Avenir Next Regular"/>
                <a:cs typeface="Avenir Next Regular"/>
              </a:rPr>
              <a:t>Bannard</a:t>
            </a:r>
            <a:r>
              <a:rPr lang="en-US" sz="2100" dirty="0">
                <a:solidFill>
                  <a:srgbClr val="173C62"/>
                </a:solidFill>
                <a:latin typeface="Avenir Next Regular"/>
                <a:cs typeface="Avenir Next Regular"/>
              </a:rPr>
              <a:t> &amp; Matthews (2008</a:t>
            </a:r>
            <a:r>
              <a:rPr lang="en-US" sz="2100" dirty="0" smtClean="0">
                <a:solidFill>
                  <a:srgbClr val="173C62"/>
                </a:solidFill>
                <a:latin typeface="Avenir Next Regular"/>
                <a:cs typeface="Avenir Next Regular"/>
              </a:rPr>
              <a:t>)</a:t>
            </a:r>
          </a:p>
          <a:p>
            <a:pPr marL="0" indent="0">
              <a:buNone/>
            </a:pPr>
            <a:endParaRPr lang="en-US" sz="21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As well as by adults</a:t>
            </a:r>
            <a:endParaRPr lang="en-US" sz="2400" dirty="0">
              <a:solidFill>
                <a:srgbClr val="173C62"/>
              </a:solidFill>
              <a:latin typeface="Avenir Next Regular"/>
              <a:cs typeface="Avenir Next Regular"/>
            </a:endParaRPr>
          </a:p>
          <a:p>
            <a:pPr marL="0" indent="0">
              <a:buNone/>
            </a:pPr>
            <a:r>
              <a:rPr lang="en-US" sz="2000" dirty="0">
                <a:solidFill>
                  <a:srgbClr val="173C62"/>
                </a:solidFill>
                <a:latin typeface="Avenir Next Regular"/>
                <a:cs typeface="Avenir Next Regular"/>
              </a:rPr>
              <a:t>	</a:t>
            </a:r>
            <a:r>
              <a:rPr lang="en-US" sz="2100" dirty="0" err="1">
                <a:solidFill>
                  <a:srgbClr val="173C62"/>
                </a:solidFill>
                <a:latin typeface="Avenir Next Regular"/>
                <a:cs typeface="Avenir Next Regular"/>
              </a:rPr>
              <a:t>Arnon</a:t>
            </a:r>
            <a:r>
              <a:rPr lang="en-US" sz="2100" dirty="0">
                <a:solidFill>
                  <a:srgbClr val="173C62"/>
                </a:solidFill>
                <a:latin typeface="Avenir Next Regular"/>
                <a:cs typeface="Avenir Next Regular"/>
              </a:rPr>
              <a:t> &amp; Snider (2010)</a:t>
            </a:r>
          </a:p>
          <a:p>
            <a:pPr marL="0" indent="0">
              <a:buNone/>
            </a:pPr>
            <a:r>
              <a:rPr lang="en-US" sz="2100" dirty="0">
                <a:solidFill>
                  <a:srgbClr val="173C62"/>
                </a:solidFill>
                <a:latin typeface="Avenir Next Regular"/>
                <a:cs typeface="Avenir Next Regular"/>
              </a:rPr>
              <a:t>	</a:t>
            </a:r>
            <a:r>
              <a:rPr lang="en-US" sz="2100" dirty="0" err="1">
                <a:solidFill>
                  <a:srgbClr val="173C62"/>
                </a:solidFill>
                <a:latin typeface="Avenir Next Regular"/>
                <a:cs typeface="Avenir Next Regular"/>
              </a:rPr>
              <a:t>Arnon</a:t>
            </a:r>
            <a:r>
              <a:rPr lang="en-US" sz="2100" dirty="0">
                <a:solidFill>
                  <a:srgbClr val="173C62"/>
                </a:solidFill>
                <a:latin typeface="Avenir Next Regular"/>
                <a:cs typeface="Avenir Next Regular"/>
              </a:rPr>
              <a:t> &amp; </a:t>
            </a:r>
            <a:r>
              <a:rPr lang="en-US" sz="2100" dirty="0" err="1">
                <a:solidFill>
                  <a:srgbClr val="173C62"/>
                </a:solidFill>
                <a:latin typeface="Avenir Next Regular"/>
                <a:cs typeface="Avenir Next Regular"/>
              </a:rPr>
              <a:t>Priva</a:t>
            </a:r>
            <a:r>
              <a:rPr lang="en-US" sz="2100" dirty="0">
                <a:solidFill>
                  <a:srgbClr val="173C62"/>
                </a:solidFill>
                <a:latin typeface="Avenir Next Regular"/>
                <a:cs typeface="Avenir Next Regular"/>
              </a:rPr>
              <a:t> (2014)</a:t>
            </a:r>
          </a:p>
          <a:p>
            <a:pPr marL="0" indent="0">
              <a:buNone/>
            </a:pPr>
            <a:endParaRPr lang="en-US" sz="21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a:p>
            <a:pPr>
              <a:buFontTx/>
              <a:buChar char="-"/>
            </a:pPr>
            <a:endParaRPr lang="en-US" sz="24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Tree>
    <p:extLst>
      <p:ext uri="{BB962C8B-B14F-4D97-AF65-F5344CB8AC3E}">
        <p14:creationId xmlns:p14="http://schemas.microsoft.com/office/powerpoint/2010/main" val="39691678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a:t>
            </a:r>
            <a:r>
              <a:rPr lang="en-US" sz="1200" dirty="0">
                <a:solidFill>
                  <a:srgbClr val="F0F0F0"/>
                </a:solidFill>
                <a:latin typeface="Avenir Next Regular"/>
                <a:cs typeface="Avenir Next Regular"/>
              </a:rPr>
              <a:t>- Multi-Word Units in learning and </a:t>
            </a:r>
            <a:r>
              <a:rPr lang="en-US" sz="1200" dirty="0" smtClean="0">
                <a:solidFill>
                  <a:srgbClr val="F0F0F0"/>
                </a:solidFill>
                <a:latin typeface="Avenir Next Regular"/>
                <a:cs typeface="Avenir Next Regular"/>
              </a:rPr>
              <a:t>processing</a:t>
            </a:r>
          </a:p>
          <a:p>
            <a:r>
              <a:rPr lang="en-US" sz="4000" dirty="0" smtClean="0">
                <a:solidFill>
                  <a:srgbClr val="F0F0F0"/>
                </a:solidFill>
                <a:latin typeface="Avenir Next Regular"/>
                <a:cs typeface="Avenir Next Regular"/>
              </a:rPr>
              <a:t>Multi-Word Units</a:t>
            </a:r>
          </a:p>
        </p:txBody>
      </p:sp>
      <p:sp>
        <p:nvSpPr>
          <p:cNvPr id="12" name="Content Placeholder 2"/>
          <p:cNvSpPr txBox="1">
            <a:spLocks/>
          </p:cNvSpPr>
          <p:nvPr/>
        </p:nvSpPr>
        <p:spPr>
          <a:xfrm>
            <a:off x="566616" y="1463462"/>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smtClean="0">
              <a:solidFill>
                <a:srgbClr val="173C62"/>
              </a:solidFill>
              <a:latin typeface="Avenir Next Regular"/>
              <a:cs typeface="Avenir Next Regular"/>
            </a:endParaRP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2" name="Rectangle 1"/>
          <p:cNvSpPr/>
          <p:nvPr/>
        </p:nvSpPr>
        <p:spPr>
          <a:xfrm>
            <a:off x="664307" y="2488643"/>
            <a:ext cx="7952153" cy="954107"/>
          </a:xfrm>
          <a:prstGeom prst="rect">
            <a:avLst/>
          </a:prstGeom>
        </p:spPr>
        <p:txBody>
          <a:bodyPr wrap="square">
            <a:spAutoFit/>
          </a:bodyPr>
          <a:lstStyle/>
          <a:p>
            <a:r>
              <a:rPr lang="en-US" sz="2800" b="1" dirty="0">
                <a:solidFill>
                  <a:srgbClr val="173C62"/>
                </a:solidFill>
                <a:latin typeface="Avenir Next Regular"/>
                <a:cs typeface="Avenir Next Regular"/>
              </a:rPr>
              <a:t>Goal</a:t>
            </a:r>
            <a:r>
              <a:rPr lang="en-US" sz="2800" dirty="0">
                <a:solidFill>
                  <a:srgbClr val="173C62"/>
                </a:solidFill>
                <a:latin typeface="Avenir Next Regular"/>
                <a:cs typeface="Avenir Next Regular"/>
              </a:rPr>
              <a:t>: Compare effect of MWUs on </a:t>
            </a:r>
            <a:r>
              <a:rPr lang="en-US" sz="2800" dirty="0" smtClean="0">
                <a:solidFill>
                  <a:srgbClr val="173C62"/>
                </a:solidFill>
                <a:latin typeface="Avenir Next Regular"/>
                <a:cs typeface="Avenir Next Regular"/>
              </a:rPr>
              <a:t>child </a:t>
            </a:r>
            <a:r>
              <a:rPr lang="en-US" sz="2800" dirty="0">
                <a:solidFill>
                  <a:srgbClr val="173C62"/>
                </a:solidFill>
                <a:latin typeface="Avenir Next Regular"/>
                <a:cs typeface="Avenir Next Regular"/>
              </a:rPr>
              <a:t>word learning to effect on adult lexical processing</a:t>
            </a:r>
            <a:endParaRPr lang="en-US" sz="2800" b="1" dirty="0">
              <a:solidFill>
                <a:srgbClr val="173C62"/>
              </a:solidFill>
              <a:latin typeface="Avenir Next Regular"/>
              <a:cs typeface="Avenir Next Regular"/>
            </a:endParaRPr>
          </a:p>
        </p:txBody>
      </p:sp>
    </p:spTree>
    <p:extLst>
      <p:ext uri="{BB962C8B-B14F-4D97-AF65-F5344CB8AC3E}">
        <p14:creationId xmlns:p14="http://schemas.microsoft.com/office/powerpoint/2010/main" val="25491915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Model</a:t>
            </a:r>
          </a:p>
          <a:p>
            <a:r>
              <a:rPr lang="en-US" sz="4000" dirty="0" smtClean="0">
                <a:solidFill>
                  <a:srgbClr val="F0F0F0"/>
                </a:solidFill>
                <a:latin typeface="Avenir Next Regular"/>
                <a:cs typeface="Avenir Next Regular"/>
              </a:rPr>
              <a:t>Chunk-based Learner</a:t>
            </a: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sp>
        <p:nvSpPr>
          <p:cNvPr id="11" name="Content Placeholder 2"/>
          <p:cNvSpPr txBox="1">
            <a:spLocks/>
          </p:cNvSpPr>
          <p:nvPr/>
        </p:nvSpPr>
        <p:spPr>
          <a:xfrm>
            <a:off x="449385" y="1440000"/>
            <a:ext cx="8274538" cy="4500000"/>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u="sng" dirty="0" smtClean="0">
                <a:solidFill>
                  <a:srgbClr val="173C62"/>
                </a:solidFill>
                <a:latin typeface="Avenir Next Regular"/>
                <a:cs typeface="Avenir Next Regular"/>
              </a:rPr>
              <a:t>Chunk-based Learner</a:t>
            </a:r>
            <a:r>
              <a:rPr lang="en-US" sz="2400" dirty="0" smtClean="0">
                <a:solidFill>
                  <a:srgbClr val="173C62"/>
                </a:solidFill>
                <a:latin typeface="Avenir Next Regular"/>
                <a:cs typeface="Avenir Next Regular"/>
              </a:rPr>
              <a:t> </a:t>
            </a:r>
          </a:p>
          <a:p>
            <a:pPr marL="0" indent="0">
              <a:buNone/>
            </a:pPr>
            <a:r>
              <a:rPr lang="en-US" sz="2400" dirty="0" smtClean="0">
                <a:solidFill>
                  <a:srgbClr val="173C62"/>
                </a:solidFill>
                <a:latin typeface="Avenir Next Regular"/>
                <a:cs typeface="Avenir Next Regular"/>
              </a:rPr>
              <a:t>(McCauley &amp; Christiansen, 2014)</a:t>
            </a:r>
          </a:p>
          <a:p>
            <a:pPr marL="0" indent="0">
              <a:buNone/>
            </a:pPr>
            <a:endParaRPr lang="en-US" sz="2400" dirty="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Process corpus utterance by utterance; increment word counts and calculate probability of previous word given the current word</a:t>
            </a:r>
          </a:p>
          <a:p>
            <a:pPr>
              <a:buFont typeface="Wingdings" charset="2"/>
              <a:buChar char="§"/>
            </a:pPr>
            <a:endParaRPr lang="en-US" sz="2400" u="sng"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Any two words </a:t>
            </a:r>
            <a:r>
              <a:rPr lang="en-US" sz="2400" i="1" dirty="0" smtClean="0">
                <a:solidFill>
                  <a:srgbClr val="173C62"/>
                </a:solidFill>
                <a:latin typeface="Avenir Next Regular"/>
                <a:cs typeface="Avenir Next Regular"/>
              </a:rPr>
              <a:t>w</a:t>
            </a:r>
            <a:r>
              <a:rPr lang="en-US" sz="2400" i="1" baseline="-25000" dirty="0" smtClean="0">
                <a:solidFill>
                  <a:srgbClr val="173C62"/>
                </a:solidFill>
                <a:latin typeface="Avenir Next Regular"/>
                <a:cs typeface="Avenir Next Regular"/>
              </a:rPr>
              <a:t>i-1</a:t>
            </a:r>
            <a:r>
              <a:rPr lang="en-US" sz="2400" i="1" dirty="0" smtClean="0">
                <a:solidFill>
                  <a:srgbClr val="173C62"/>
                </a:solidFill>
                <a:latin typeface="Avenir Next Regular"/>
                <a:cs typeface="Avenir Next Regular"/>
              </a:rPr>
              <a:t>, </a:t>
            </a:r>
            <a:r>
              <a:rPr lang="en-US" sz="2400" i="1" dirty="0" err="1" smtClean="0">
                <a:solidFill>
                  <a:srgbClr val="173C62"/>
                </a:solidFill>
                <a:latin typeface="Avenir Next Regular"/>
                <a:cs typeface="Avenir Next Regular"/>
              </a:rPr>
              <a:t>w</a:t>
            </a:r>
            <a:r>
              <a:rPr lang="en-US" sz="2400" i="1" baseline="-25000" dirty="0" err="1" smtClean="0">
                <a:solidFill>
                  <a:srgbClr val="173C62"/>
                </a:solidFill>
                <a:latin typeface="Avenir Next Regular"/>
                <a:cs typeface="Avenir Next Regular"/>
              </a:rPr>
              <a:t>i</a:t>
            </a:r>
            <a:r>
              <a:rPr lang="en-US" sz="2400" i="1" dirty="0" smtClean="0">
                <a:solidFill>
                  <a:srgbClr val="173C62"/>
                </a:solidFill>
                <a:latin typeface="Avenir Next Regular"/>
                <a:cs typeface="Avenir Next Regular"/>
              </a:rPr>
              <a:t> </a:t>
            </a:r>
            <a:r>
              <a:rPr lang="en-US" sz="2400" dirty="0" smtClean="0">
                <a:solidFill>
                  <a:srgbClr val="173C62"/>
                </a:solidFill>
                <a:latin typeface="Avenir Next Regular"/>
                <a:cs typeface="Avenir Next Regular"/>
              </a:rPr>
              <a:t>form part of an MWU if               </a:t>
            </a:r>
            <a:r>
              <a:rPr lang="en-US" sz="2400" i="1" dirty="0" smtClean="0">
                <a:solidFill>
                  <a:srgbClr val="173C62"/>
                </a:solidFill>
                <a:latin typeface="Avenir Next Regular"/>
                <a:cs typeface="Avenir Next Regular"/>
              </a:rPr>
              <a:t>p(w</a:t>
            </a:r>
            <a:r>
              <a:rPr lang="en-US" sz="2400" i="1" baseline="-25000" dirty="0" smtClean="0">
                <a:solidFill>
                  <a:srgbClr val="173C62"/>
                </a:solidFill>
                <a:latin typeface="Avenir Next Regular"/>
                <a:cs typeface="Avenir Next Regular"/>
              </a:rPr>
              <a:t>i-1 </a:t>
            </a:r>
            <a:r>
              <a:rPr lang="en-US" sz="2400" i="1" dirty="0" smtClean="0">
                <a:solidFill>
                  <a:srgbClr val="173C62"/>
                </a:solidFill>
                <a:latin typeface="Avenir Next Regular"/>
                <a:cs typeface="Avenir Next Regular"/>
              </a:rPr>
              <a:t>| </a:t>
            </a:r>
            <a:r>
              <a:rPr lang="en-US" sz="2400" i="1" dirty="0" err="1" smtClean="0">
                <a:solidFill>
                  <a:srgbClr val="173C62"/>
                </a:solidFill>
                <a:latin typeface="Avenir Next Regular"/>
                <a:cs typeface="Avenir Next Regular"/>
              </a:rPr>
              <a:t>w</a:t>
            </a:r>
            <a:r>
              <a:rPr lang="en-US" sz="2400" i="1" baseline="-25000" dirty="0" err="1" smtClean="0">
                <a:solidFill>
                  <a:srgbClr val="173C62"/>
                </a:solidFill>
                <a:latin typeface="Avenir Next Regular"/>
                <a:cs typeface="Avenir Next Regular"/>
              </a:rPr>
              <a:t>i</a:t>
            </a:r>
            <a:r>
              <a:rPr lang="en-US" sz="2400" i="1" dirty="0" smtClean="0">
                <a:solidFill>
                  <a:srgbClr val="173C62"/>
                </a:solidFill>
                <a:latin typeface="Avenir Next Regular"/>
                <a:cs typeface="Avenir Next Regular"/>
              </a:rPr>
              <a:t>) &gt;</a:t>
            </a:r>
            <a:r>
              <a:rPr lang="en-US" sz="2400" dirty="0" smtClean="0">
                <a:solidFill>
                  <a:srgbClr val="173C62"/>
                </a:solidFill>
                <a:latin typeface="Avenir Next Regular"/>
                <a:cs typeface="Avenir Next Regular"/>
              </a:rPr>
              <a:t> running average</a:t>
            </a:r>
          </a:p>
          <a:p>
            <a:pPr>
              <a:buFont typeface="Wingdings" charset="2"/>
              <a:buChar char="§"/>
            </a:pPr>
            <a:endParaRPr lang="en-US" sz="2400" u="sng" dirty="0" smtClean="0">
              <a:solidFill>
                <a:srgbClr val="173C62"/>
              </a:solidFill>
              <a:latin typeface="Avenir Next Regular"/>
              <a:cs typeface="Avenir Next Regular"/>
            </a:endParaRPr>
          </a:p>
          <a:p>
            <a:pPr>
              <a:buFont typeface="Wingdings" charset="2"/>
              <a:buChar char="§"/>
            </a:pPr>
            <a:r>
              <a:rPr lang="en-US" sz="2400" dirty="0" smtClean="0">
                <a:solidFill>
                  <a:srgbClr val="173C62"/>
                </a:solidFill>
                <a:latin typeface="Avenir Next Regular"/>
                <a:cs typeface="Avenir Next Regular"/>
              </a:rPr>
              <a:t>Else, create a new MWU with </a:t>
            </a:r>
            <a:r>
              <a:rPr lang="en-US" sz="2400" i="1" dirty="0" err="1">
                <a:solidFill>
                  <a:srgbClr val="173C62"/>
                </a:solidFill>
                <a:latin typeface="Avenir Next Regular"/>
                <a:cs typeface="Avenir Next Regular"/>
              </a:rPr>
              <a:t>w</a:t>
            </a:r>
            <a:r>
              <a:rPr lang="en-US" sz="2400" i="1" baseline="-25000" dirty="0" err="1">
                <a:solidFill>
                  <a:srgbClr val="173C62"/>
                </a:solidFill>
                <a:latin typeface="Avenir Next Regular"/>
                <a:cs typeface="Avenir Next Regular"/>
              </a:rPr>
              <a:t>i</a:t>
            </a:r>
            <a:r>
              <a:rPr lang="en-US" sz="2400" i="1" dirty="0">
                <a:solidFill>
                  <a:srgbClr val="173C62"/>
                </a:solidFill>
                <a:latin typeface="Avenir Next Regular"/>
                <a:cs typeface="Avenir Next Regular"/>
              </a:rPr>
              <a:t> </a:t>
            </a:r>
            <a:r>
              <a:rPr lang="en-US" sz="2400" dirty="0" smtClean="0">
                <a:solidFill>
                  <a:srgbClr val="173C62"/>
                </a:solidFill>
                <a:latin typeface="Avenir Next Regular"/>
                <a:cs typeface="Avenir Next Regular"/>
              </a:rPr>
              <a:t>as its only member</a:t>
            </a:r>
            <a:endParaRPr lang="en-US" sz="2400" dirty="0">
              <a:solidFill>
                <a:srgbClr val="173C62"/>
              </a:solidFill>
              <a:latin typeface="Avenir Next Regular"/>
              <a:cs typeface="Avenir Next Regular"/>
            </a:endParaRPr>
          </a:p>
          <a:p>
            <a:pPr>
              <a:buFont typeface="Wingdings" charset="2"/>
              <a:buChar char="§"/>
            </a:pPr>
            <a:endParaRPr lang="en-US" sz="2400" u="sng" dirty="0">
              <a:solidFill>
                <a:srgbClr val="173C62"/>
              </a:solidFill>
              <a:latin typeface="Avenir Next Regular"/>
              <a:cs typeface="Avenir Next Regular"/>
            </a:endParaRPr>
          </a:p>
          <a:p>
            <a:pPr marL="0" indent="0">
              <a:buNone/>
            </a:pPr>
            <a:endParaRPr lang="en-US" sz="2400" u="sng" dirty="0" smtClean="0">
              <a:solidFill>
                <a:srgbClr val="173C62"/>
              </a:solidFill>
              <a:latin typeface="Avenir Next Regular"/>
              <a:cs typeface="Avenir Next Regular"/>
            </a:endParaRPr>
          </a:p>
          <a:p>
            <a:pPr marL="0" indent="0">
              <a:buNone/>
            </a:pPr>
            <a:endParaRPr lang="en-US" sz="2400" u="sng" dirty="0">
              <a:solidFill>
                <a:srgbClr val="173C62"/>
              </a:solidFill>
              <a:latin typeface="Avenir Next Regular"/>
              <a:cs typeface="Avenir Next Regular"/>
            </a:endParaRPr>
          </a:p>
          <a:p>
            <a:pPr marL="0" indent="0">
              <a:buNone/>
            </a:pPr>
            <a:endParaRPr lang="en-US" sz="2400" u="sng" dirty="0" smtClean="0">
              <a:solidFill>
                <a:srgbClr val="173C62"/>
              </a:solidFill>
              <a:latin typeface="Avenir Next Regular"/>
              <a:cs typeface="Avenir Next Regular"/>
            </a:endParaRPr>
          </a:p>
          <a:p>
            <a:pPr marL="0" indent="0">
              <a:buNone/>
            </a:pPr>
            <a:endParaRPr lang="en-US" sz="2400" u="sng" dirty="0">
              <a:solidFill>
                <a:srgbClr val="173C62"/>
              </a:solidFill>
              <a:latin typeface="Avenir Next Regular"/>
              <a:cs typeface="Avenir Next Regular"/>
            </a:endParaRPr>
          </a:p>
          <a:p>
            <a:pPr>
              <a:buFont typeface="Wingdings" charset="2"/>
              <a:buChar char="§"/>
            </a:pPr>
            <a:endParaRPr lang="en-US" sz="2400" dirty="0" smtClean="0">
              <a:solidFill>
                <a:srgbClr val="173C62"/>
              </a:solidFill>
              <a:latin typeface="Avenir Next Regular"/>
              <a:cs typeface="Avenir Next Regular"/>
            </a:endParaRPr>
          </a:p>
          <a:p>
            <a:pPr>
              <a:buFontTx/>
              <a:buChar char="-"/>
            </a:pPr>
            <a:endParaRPr lang="en-US" sz="24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p:txBody>
      </p:sp>
    </p:spTree>
    <p:extLst>
      <p:ext uri="{BB962C8B-B14F-4D97-AF65-F5344CB8AC3E}">
        <p14:creationId xmlns:p14="http://schemas.microsoft.com/office/powerpoint/2010/main" val="27783760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 Corpora</a:t>
            </a:r>
          </a:p>
          <a:p>
            <a:r>
              <a:rPr lang="en-US" sz="4000" dirty="0" smtClean="0">
                <a:solidFill>
                  <a:srgbClr val="F0F0F0"/>
                </a:solidFill>
                <a:latin typeface="Avenir Next Regular"/>
                <a:cs typeface="Avenir Next Regular"/>
              </a:rPr>
              <a:t>Corpora</a:t>
            </a:r>
          </a:p>
        </p:txBody>
      </p:sp>
      <p:sp>
        <p:nvSpPr>
          <p:cNvPr id="12"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2"/>
              <a:buChar char="§"/>
            </a:pPr>
            <a:r>
              <a:rPr lang="en-US" sz="2400" u="sng" dirty="0" smtClean="0">
                <a:solidFill>
                  <a:srgbClr val="173C62"/>
                </a:solidFill>
                <a:latin typeface="Avenir Next Regular"/>
                <a:cs typeface="Avenir Next Regular"/>
              </a:rPr>
              <a:t>Adult-Directed Speech</a:t>
            </a:r>
            <a:r>
              <a:rPr lang="en-US" sz="2400" dirty="0" smtClean="0">
                <a:solidFill>
                  <a:srgbClr val="173C62"/>
                </a:solidFill>
                <a:latin typeface="Avenir Next Regular"/>
                <a:cs typeface="Avenir Next Regular"/>
              </a:rPr>
              <a:t>: spoken informal component of the British National Corpus </a:t>
            </a:r>
          </a:p>
          <a:p>
            <a:pPr>
              <a:buFontTx/>
              <a:buChar char="-"/>
            </a:pPr>
            <a:endParaRPr lang="en-US" sz="2400" dirty="0">
              <a:solidFill>
                <a:srgbClr val="173C62"/>
              </a:solidFill>
              <a:latin typeface="Avenir Next Regular"/>
              <a:cs typeface="Avenir Next Regular"/>
            </a:endParaRPr>
          </a:p>
          <a:p>
            <a:pPr>
              <a:buFont typeface="Wingdings" charset="2"/>
              <a:buChar char="§"/>
            </a:pPr>
            <a:r>
              <a:rPr lang="en-US" sz="2400" u="sng" dirty="0" smtClean="0">
                <a:solidFill>
                  <a:srgbClr val="173C62"/>
                </a:solidFill>
                <a:latin typeface="Avenir Next Regular"/>
                <a:cs typeface="Avenir Next Regular"/>
              </a:rPr>
              <a:t>Child-Directed Speech</a:t>
            </a:r>
            <a:r>
              <a:rPr lang="en-US" sz="2400" dirty="0" smtClean="0">
                <a:solidFill>
                  <a:srgbClr val="173C62"/>
                </a:solidFill>
                <a:latin typeface="Avenir Next Regular"/>
                <a:cs typeface="Avenir Next Regular"/>
              </a:rPr>
              <a:t>: all British English corpora with POS tags from the CHILDES database (</a:t>
            </a:r>
            <a:r>
              <a:rPr lang="en-US" sz="2400" dirty="0" err="1" smtClean="0">
                <a:solidFill>
                  <a:srgbClr val="173C62"/>
                </a:solidFill>
                <a:latin typeface="Avenir Next Regular"/>
                <a:cs typeface="Avenir Next Regular"/>
              </a:rPr>
              <a:t>MacWhinney</a:t>
            </a:r>
            <a:r>
              <a:rPr lang="en-US" sz="2400" dirty="0" smtClean="0">
                <a:solidFill>
                  <a:srgbClr val="173C62"/>
                </a:solidFill>
                <a:latin typeface="Avenir Next Regular"/>
                <a:cs typeface="Avenir Next Regular"/>
              </a:rPr>
              <a:t>, 200)</a:t>
            </a:r>
          </a:p>
          <a:p>
            <a:pPr marL="0" indent="0">
              <a:buNone/>
            </a:pPr>
            <a:endParaRPr lang="en-US" sz="2400" dirty="0" smtClean="0">
              <a:solidFill>
                <a:srgbClr val="173C62"/>
              </a:solidFill>
              <a:latin typeface="Avenir Next Regular"/>
              <a:cs typeface="Avenir Next Regular"/>
            </a:endParaRP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4" name="Picture 3" descr="Screen Shot 2016-10-10 at 12.55.4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8923" y="3799139"/>
            <a:ext cx="6897077" cy="2326477"/>
          </a:xfrm>
          <a:prstGeom prst="rect">
            <a:avLst/>
          </a:prstGeom>
        </p:spPr>
      </p:pic>
    </p:spTree>
    <p:extLst>
      <p:ext uri="{BB962C8B-B14F-4D97-AF65-F5344CB8AC3E}">
        <p14:creationId xmlns:p14="http://schemas.microsoft.com/office/powerpoint/2010/main" val="38321650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080000"/>
          </a:xfrm>
          <a:prstGeom prst="rect">
            <a:avLst/>
          </a:prstGeom>
          <a:solidFill>
            <a:srgbClr val="173C62"/>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8" name="Rectangle 7"/>
          <p:cNvSpPr/>
          <p:nvPr/>
        </p:nvSpPr>
        <p:spPr>
          <a:xfrm>
            <a:off x="0" y="1080000"/>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0" name="TextBox 9"/>
          <p:cNvSpPr txBox="1">
            <a:spLocks/>
          </p:cNvSpPr>
          <p:nvPr/>
        </p:nvSpPr>
        <p:spPr>
          <a:xfrm>
            <a:off x="180000" y="90000"/>
            <a:ext cx="8748000" cy="900000"/>
          </a:xfrm>
          <a:prstGeom prst="rect">
            <a:avLst/>
          </a:prstGeom>
          <a:noFill/>
        </p:spPr>
        <p:txBody>
          <a:bodyPr wrap="square" rtlCol="0">
            <a:spAutoFit/>
          </a:bodyPr>
          <a:lstStyle/>
          <a:p>
            <a:r>
              <a:rPr lang="en-US" sz="1200" dirty="0" smtClean="0">
                <a:solidFill>
                  <a:srgbClr val="F0F0F0"/>
                </a:solidFill>
                <a:latin typeface="Avenir Next Regular"/>
                <a:cs typeface="Avenir Next Regular"/>
              </a:rPr>
              <a:t>Word Learning </a:t>
            </a:r>
          </a:p>
          <a:p>
            <a:r>
              <a:rPr lang="en-US" sz="4000" dirty="0" smtClean="0">
                <a:solidFill>
                  <a:srgbClr val="F0F0F0"/>
                </a:solidFill>
                <a:latin typeface="Avenir Next Regular"/>
                <a:cs typeface="Avenir Next Regular"/>
              </a:rPr>
              <a:t>Example Multi-Word Units</a:t>
            </a:r>
          </a:p>
        </p:txBody>
      </p:sp>
      <p:sp>
        <p:nvSpPr>
          <p:cNvPr id="12" name="Content Placeholder 2"/>
          <p:cNvSpPr txBox="1">
            <a:spLocks/>
          </p:cNvSpPr>
          <p:nvPr/>
        </p:nvSpPr>
        <p:spPr>
          <a:xfrm>
            <a:off x="449385" y="14400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2400" dirty="0" smtClean="0">
              <a:solidFill>
                <a:srgbClr val="173C62"/>
              </a:solidFill>
              <a:latin typeface="Avenir Next Regular"/>
              <a:cs typeface="Avenir Next Regular"/>
            </a:endParaRPr>
          </a:p>
        </p:txBody>
      </p:sp>
      <p:sp>
        <p:nvSpPr>
          <p:cNvPr id="13" name="Rectangle 12"/>
          <p:cNvSpPr/>
          <p:nvPr/>
        </p:nvSpPr>
        <p:spPr>
          <a:xfrm>
            <a:off x="0" y="6245463"/>
            <a:ext cx="9144000" cy="36000"/>
          </a:xfrm>
          <a:prstGeom prst="rect">
            <a:avLst/>
          </a:prstGeom>
          <a:solidFill>
            <a:srgbClr val="721430"/>
          </a:solidFill>
          <a:ln>
            <a:solidFill>
              <a:srgbClr val="7214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C62"/>
              </a:solidFill>
            </a:endParaRPr>
          </a:p>
        </p:txBody>
      </p:sp>
      <p:sp>
        <p:nvSpPr>
          <p:cNvPr id="14" name="Rectangle 13"/>
          <p:cNvSpPr/>
          <p:nvPr/>
        </p:nvSpPr>
        <p:spPr>
          <a:xfrm>
            <a:off x="0" y="6289755"/>
            <a:ext cx="9144000" cy="568243"/>
          </a:xfrm>
          <a:prstGeom prst="rect">
            <a:avLst/>
          </a:prstGeom>
          <a:solidFill>
            <a:srgbClr val="1A3C63"/>
          </a:solidFill>
          <a:ln>
            <a:solidFill>
              <a:srgbClr val="173C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4879000" y="6354000"/>
            <a:ext cx="4171461" cy="3600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300" dirty="0" smtClean="0">
                <a:solidFill>
                  <a:srgbClr val="F0F0F0"/>
                </a:solidFill>
                <a:latin typeface="Avenir Next Regular"/>
                <a:cs typeface="Avenir Next Regular"/>
              </a:rPr>
              <a:t>Robert Grimm &amp; Giovanni </a:t>
            </a:r>
            <a:r>
              <a:rPr lang="en-US" sz="1300" dirty="0" err="1" smtClean="0">
                <a:solidFill>
                  <a:srgbClr val="F0F0F0"/>
                </a:solidFill>
                <a:latin typeface="Avenir Next Regular"/>
                <a:cs typeface="Avenir Next Regular"/>
              </a:rPr>
              <a:t>Cassani</a:t>
            </a:r>
            <a:r>
              <a:rPr lang="en-US" sz="1300" dirty="0" smtClean="0">
                <a:solidFill>
                  <a:srgbClr val="F0F0F0"/>
                </a:solidFill>
                <a:latin typeface="Avenir Next Regular"/>
                <a:cs typeface="Avenir Next Regular"/>
              </a:rPr>
              <a:t>  - </a:t>
            </a:r>
            <a:r>
              <a:rPr lang="bg-BG" sz="1400" dirty="0" smtClean="0">
                <a:solidFill>
                  <a:srgbClr val="F0F0F0"/>
                </a:solidFill>
                <a:latin typeface="Avenir Next Regular"/>
                <a:cs typeface="Avenir Next Regular"/>
              </a:rPr>
              <a:t>21/10/16</a:t>
            </a:r>
            <a:r>
              <a:rPr lang="en-US" sz="1400" dirty="0" smtClean="0">
                <a:solidFill>
                  <a:srgbClr val="F0F0F0"/>
                </a:solidFill>
                <a:latin typeface="Avenir Next Regular"/>
                <a:cs typeface="Avenir Next Regular"/>
              </a:rPr>
              <a:t> </a:t>
            </a:r>
            <a:r>
              <a:rPr lang="en-US" sz="1400" dirty="0" err="1" smtClean="0">
                <a:solidFill>
                  <a:srgbClr val="F0F0F0"/>
                </a:solidFill>
                <a:latin typeface="Avenir Next Regular"/>
                <a:cs typeface="Avenir Next Regular"/>
              </a:rPr>
              <a:t>ATilA</a:t>
            </a:r>
            <a:r>
              <a:rPr lang="en-US" sz="1400" dirty="0" smtClean="0">
                <a:solidFill>
                  <a:srgbClr val="F0F0F0"/>
                </a:solidFill>
                <a:latin typeface="Avenir Next Regular"/>
                <a:cs typeface="Avenir Next Regular"/>
              </a:rPr>
              <a:t> 16   </a:t>
            </a:r>
            <a:endParaRPr lang="en-US" sz="1400" dirty="0">
              <a:solidFill>
                <a:srgbClr val="F0F0F0"/>
              </a:solidFill>
              <a:latin typeface="Avenir Next Regular"/>
              <a:cs typeface="Avenir Next Regular"/>
            </a:endParaRPr>
          </a:p>
          <a:p>
            <a:pPr marL="0" indent="0">
              <a:buFont typeface="Arial"/>
              <a:buNone/>
            </a:pPr>
            <a:endParaRPr lang="en-US" sz="1300" dirty="0" smtClean="0">
              <a:solidFill>
                <a:srgbClr val="F0F0F0"/>
              </a:solidFill>
              <a:latin typeface="Avenir Next Regular"/>
              <a:cs typeface="Avenir Next Regular"/>
            </a:endParaRPr>
          </a:p>
          <a:p>
            <a:pPr marL="0" indent="0">
              <a:buFont typeface="Arial"/>
              <a:buNone/>
            </a:pPr>
            <a:endParaRPr lang="en-US" dirty="0"/>
          </a:p>
        </p:txBody>
      </p:sp>
      <p:pic>
        <p:nvPicPr>
          <p:cNvPr id="16" name="Picture 15" descr="CLiPS_newLogo(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6354000"/>
            <a:ext cx="2477231" cy="422613"/>
          </a:xfrm>
          <a:prstGeom prst="rect">
            <a:avLst/>
          </a:prstGeom>
        </p:spPr>
      </p:pic>
      <p:pic>
        <p:nvPicPr>
          <p:cNvPr id="2" name="Picture 1" descr="Screen Shot 2016-10-10 at 12.52.3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308" y="1508385"/>
            <a:ext cx="6693699" cy="4051450"/>
          </a:xfrm>
          <a:prstGeom prst="rect">
            <a:avLst/>
          </a:prstGeom>
        </p:spPr>
      </p:pic>
      <p:sp>
        <p:nvSpPr>
          <p:cNvPr id="17" name="Content Placeholder 2"/>
          <p:cNvSpPr txBox="1">
            <a:spLocks/>
          </p:cNvSpPr>
          <p:nvPr/>
        </p:nvSpPr>
        <p:spPr>
          <a:xfrm>
            <a:off x="627185" y="1381400"/>
            <a:ext cx="8274538" cy="450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Char char="-"/>
            </a:pPr>
            <a:endParaRPr lang="en-US" sz="2400" dirty="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a:p>
            <a:pPr marL="0" indent="0">
              <a:buNone/>
            </a:pPr>
            <a:endParaRPr lang="en-US" sz="2400" dirty="0" smtClean="0">
              <a:solidFill>
                <a:srgbClr val="173C62"/>
              </a:solidFill>
              <a:latin typeface="Avenir Next Regular"/>
              <a:cs typeface="Avenir Next Regular"/>
            </a:endParaRPr>
          </a:p>
        </p:txBody>
      </p:sp>
    </p:spTree>
    <p:extLst>
      <p:ext uri="{BB962C8B-B14F-4D97-AF65-F5344CB8AC3E}">
        <p14:creationId xmlns:p14="http://schemas.microsoft.com/office/powerpoint/2010/main" val="889481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2088</TotalTime>
  <Words>2240</Words>
  <Application>Microsoft Macintosh PowerPoint</Application>
  <PresentationFormat>On-screen Show (4:3)</PresentationFormat>
  <Paragraphs>282</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Learning &amp; categorization: Distributional factors in word learning and lexical category acquisition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UAntwerpen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Giovanni Cassani</dc:creator>
  <cp:lastModifiedBy>Robert Grimm</cp:lastModifiedBy>
  <cp:revision>147</cp:revision>
  <dcterms:created xsi:type="dcterms:W3CDTF">2015-01-06T09:35:47Z</dcterms:created>
  <dcterms:modified xsi:type="dcterms:W3CDTF">2016-10-19T09:56:07Z</dcterms:modified>
</cp:coreProperties>
</file>