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2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86" r:id="rId5"/>
    <p:sldId id="284" r:id="rId6"/>
    <p:sldId id="287" r:id="rId7"/>
    <p:sldId id="285" r:id="rId8"/>
    <p:sldId id="288" r:id="rId9"/>
    <p:sldId id="290" r:id="rId10"/>
    <p:sldId id="272" r:id="rId11"/>
    <p:sldId id="291" r:id="rId12"/>
    <p:sldId id="273" r:id="rId13"/>
    <p:sldId id="292" r:id="rId14"/>
    <p:sldId id="293" r:id="rId15"/>
    <p:sldId id="275" r:id="rId16"/>
    <p:sldId id="278" r:id="rId17"/>
    <p:sldId id="279" r:id="rId18"/>
    <p:sldId id="294" r:id="rId19"/>
    <p:sldId id="280" r:id="rId20"/>
    <p:sldId id="281" r:id="rId21"/>
    <p:sldId id="283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F7E0B"/>
    <a:srgbClr val="FFCC39"/>
    <a:srgbClr val="FF5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ijl, donker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Stijl, gemiddeld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ijl, gemiddeld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B8BAF-09E0-464D-8804-CC46FAE00FE6}" type="doc">
      <dgm:prSet loTypeId="urn:microsoft.com/office/officeart/2005/8/layout/hProcess9" loCatId="" qsTypeId="urn:microsoft.com/office/officeart/2005/8/quickstyle/3D1" qsCatId="3D" csTypeId="urn:microsoft.com/office/officeart/2005/8/colors/accent1_5" csCatId="accent1" phldr="1"/>
      <dgm:spPr/>
    </dgm:pt>
    <dgm:pt modelId="{80160DA1-CD31-6E40-9971-82F64A7BC717}">
      <dgm:prSet phldrT="[Tekst]" custT="1"/>
      <dgm:spPr/>
      <dgm:t>
        <a:bodyPr/>
        <a:lstStyle/>
        <a:p>
          <a:r>
            <a:rPr lang="en-US" sz="2400" dirty="0" smtClean="0"/>
            <a:t>Combined Prediction</a:t>
          </a:r>
          <a:endParaRPr lang="en-US" sz="2400" dirty="0"/>
        </a:p>
      </dgm:t>
    </dgm:pt>
    <dgm:pt modelId="{338E92DB-27F6-D443-996A-8A40EDBC8964}" type="parTrans" cxnId="{8C90C9A2-A73E-9645-B58E-8A18F159CF50}">
      <dgm:prSet/>
      <dgm:spPr/>
      <dgm:t>
        <a:bodyPr/>
        <a:lstStyle/>
        <a:p>
          <a:endParaRPr lang="en-US"/>
        </a:p>
      </dgm:t>
    </dgm:pt>
    <dgm:pt modelId="{68F2A791-7B0E-8144-85B1-15EE3C4CE382}" type="sibTrans" cxnId="{8C90C9A2-A73E-9645-B58E-8A18F159CF50}">
      <dgm:prSet/>
      <dgm:spPr/>
      <dgm:t>
        <a:bodyPr/>
        <a:lstStyle/>
        <a:p>
          <a:endParaRPr lang="en-US"/>
        </a:p>
      </dgm:t>
    </dgm:pt>
    <dgm:pt modelId="{1E289782-FA74-6340-842E-473A6D431E4C}">
      <dgm:prSet phldrT="[Tekst]" custT="1"/>
      <dgm:spPr/>
      <dgm:t>
        <a:bodyPr/>
        <a:lstStyle/>
        <a:p>
          <a:r>
            <a:rPr lang="en-US" sz="2400" dirty="0" smtClean="0"/>
            <a:t>Apply Conversation Level Constraints</a:t>
          </a:r>
          <a:endParaRPr lang="en-US" sz="2400" dirty="0"/>
        </a:p>
      </dgm:t>
    </dgm:pt>
    <dgm:pt modelId="{55E33137-A301-4643-A30F-7AE740E86F03}" type="parTrans" cxnId="{A31F3AD1-4F79-F145-8852-E57D1D16CA4A}">
      <dgm:prSet/>
      <dgm:spPr/>
      <dgm:t>
        <a:bodyPr/>
        <a:lstStyle/>
        <a:p>
          <a:endParaRPr lang="en-US"/>
        </a:p>
      </dgm:t>
    </dgm:pt>
    <dgm:pt modelId="{65EA3DA7-3779-DF40-AEE3-617BD64B2B23}" type="sibTrans" cxnId="{A31F3AD1-4F79-F145-8852-E57D1D16CA4A}">
      <dgm:prSet/>
      <dgm:spPr/>
      <dgm:t>
        <a:bodyPr/>
        <a:lstStyle/>
        <a:p>
          <a:endParaRPr lang="en-US"/>
        </a:p>
      </dgm:t>
    </dgm:pt>
    <dgm:pt modelId="{9F4F633E-100D-A74F-8036-8D2D47AA9892}">
      <dgm:prSet phldrT="[Tekst]" custT="1"/>
      <dgm:spPr/>
      <dgm:t>
        <a:bodyPr/>
        <a:lstStyle/>
        <a:p>
          <a:r>
            <a:rPr lang="en-US" sz="2400" dirty="0" smtClean="0"/>
            <a:t>Final Predator ID List</a:t>
          </a:r>
          <a:endParaRPr lang="en-US" sz="2400" dirty="0"/>
        </a:p>
      </dgm:t>
    </dgm:pt>
    <dgm:pt modelId="{B4A7385C-D03D-3240-A3B2-49472D06C3A6}" type="parTrans" cxnId="{EE7C5BD7-84AC-5E46-A5A9-985206767FED}">
      <dgm:prSet/>
      <dgm:spPr/>
      <dgm:t>
        <a:bodyPr/>
        <a:lstStyle/>
        <a:p>
          <a:endParaRPr lang="en-US"/>
        </a:p>
      </dgm:t>
    </dgm:pt>
    <dgm:pt modelId="{8B63F3E0-FC5D-1B4A-AC12-51AE8A65AD76}" type="sibTrans" cxnId="{EE7C5BD7-84AC-5E46-A5A9-985206767FED}">
      <dgm:prSet/>
      <dgm:spPr/>
      <dgm:t>
        <a:bodyPr/>
        <a:lstStyle/>
        <a:p>
          <a:endParaRPr lang="en-US"/>
        </a:p>
      </dgm:t>
    </dgm:pt>
    <dgm:pt modelId="{BD113E8D-BC17-9B45-BEED-5D2A3B3B603B}" type="pres">
      <dgm:prSet presAssocID="{EF6B8BAF-09E0-464D-8804-CC46FAE00FE6}" presName="CompostProcess" presStyleCnt="0">
        <dgm:presLayoutVars>
          <dgm:dir/>
          <dgm:resizeHandles val="exact"/>
        </dgm:presLayoutVars>
      </dgm:prSet>
      <dgm:spPr/>
    </dgm:pt>
    <dgm:pt modelId="{343AF676-D79B-6245-9881-3AB11A02D3C6}" type="pres">
      <dgm:prSet presAssocID="{EF6B8BAF-09E0-464D-8804-CC46FAE00FE6}" presName="arrow" presStyleLbl="bgShp" presStyleIdx="0" presStyleCnt="1"/>
      <dgm:spPr/>
    </dgm:pt>
    <dgm:pt modelId="{7D9E0073-CB8B-A84E-9485-912616A34F61}" type="pres">
      <dgm:prSet presAssocID="{EF6B8BAF-09E0-464D-8804-CC46FAE00FE6}" presName="linearProcess" presStyleCnt="0"/>
      <dgm:spPr/>
    </dgm:pt>
    <dgm:pt modelId="{69D73E7E-F279-4442-9E08-C393FB178900}" type="pres">
      <dgm:prSet presAssocID="{80160DA1-CD31-6E40-9971-82F64A7BC71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83F07-AD82-3342-B6E9-54FA6010E586}" type="pres">
      <dgm:prSet presAssocID="{68F2A791-7B0E-8144-85B1-15EE3C4CE382}" presName="sibTrans" presStyleCnt="0"/>
      <dgm:spPr/>
    </dgm:pt>
    <dgm:pt modelId="{D3838D7B-3928-1E4F-B82C-53D185EB326E}" type="pres">
      <dgm:prSet presAssocID="{1E289782-FA74-6340-842E-473A6D431E4C}" presName="textNode" presStyleLbl="node1" presStyleIdx="1" presStyleCnt="3" custScaleX="116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F219-3A4C-DC4B-9F2C-00B3A0302B73}" type="pres">
      <dgm:prSet presAssocID="{65EA3DA7-3779-DF40-AEE3-617BD64B2B23}" presName="sibTrans" presStyleCnt="0"/>
      <dgm:spPr/>
    </dgm:pt>
    <dgm:pt modelId="{CC6E7319-5901-784C-9A83-3F5974C6988F}" type="pres">
      <dgm:prSet presAssocID="{9F4F633E-100D-A74F-8036-8D2D47AA989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7B0984-CF05-1147-98B2-8FED81672651}" type="presOf" srcId="{80160DA1-CD31-6E40-9971-82F64A7BC717}" destId="{69D73E7E-F279-4442-9E08-C393FB178900}" srcOrd="0" destOrd="0" presId="urn:microsoft.com/office/officeart/2005/8/layout/hProcess9"/>
    <dgm:cxn modelId="{BBF6C5CB-CB47-6E49-915D-0B21D6DE06CA}" type="presOf" srcId="{9F4F633E-100D-A74F-8036-8D2D47AA9892}" destId="{CC6E7319-5901-784C-9A83-3F5974C6988F}" srcOrd="0" destOrd="0" presId="urn:microsoft.com/office/officeart/2005/8/layout/hProcess9"/>
    <dgm:cxn modelId="{1F684020-BF30-334C-835C-35FB31C307AE}" type="presOf" srcId="{EF6B8BAF-09E0-464D-8804-CC46FAE00FE6}" destId="{BD113E8D-BC17-9B45-BEED-5D2A3B3B603B}" srcOrd="0" destOrd="0" presId="urn:microsoft.com/office/officeart/2005/8/layout/hProcess9"/>
    <dgm:cxn modelId="{A31F3AD1-4F79-F145-8852-E57D1D16CA4A}" srcId="{EF6B8BAF-09E0-464D-8804-CC46FAE00FE6}" destId="{1E289782-FA74-6340-842E-473A6D431E4C}" srcOrd="1" destOrd="0" parTransId="{55E33137-A301-4643-A30F-7AE740E86F03}" sibTransId="{65EA3DA7-3779-DF40-AEE3-617BD64B2B23}"/>
    <dgm:cxn modelId="{8C90C9A2-A73E-9645-B58E-8A18F159CF50}" srcId="{EF6B8BAF-09E0-464D-8804-CC46FAE00FE6}" destId="{80160DA1-CD31-6E40-9971-82F64A7BC717}" srcOrd="0" destOrd="0" parTransId="{338E92DB-27F6-D443-996A-8A40EDBC8964}" sibTransId="{68F2A791-7B0E-8144-85B1-15EE3C4CE382}"/>
    <dgm:cxn modelId="{654685A3-D655-194C-A2AE-735BD2EE2B11}" type="presOf" srcId="{1E289782-FA74-6340-842E-473A6D431E4C}" destId="{D3838D7B-3928-1E4F-B82C-53D185EB326E}" srcOrd="0" destOrd="0" presId="urn:microsoft.com/office/officeart/2005/8/layout/hProcess9"/>
    <dgm:cxn modelId="{EE7C5BD7-84AC-5E46-A5A9-985206767FED}" srcId="{EF6B8BAF-09E0-464D-8804-CC46FAE00FE6}" destId="{9F4F633E-100D-A74F-8036-8D2D47AA9892}" srcOrd="2" destOrd="0" parTransId="{B4A7385C-D03D-3240-A3B2-49472D06C3A6}" sibTransId="{8B63F3E0-FC5D-1B4A-AC12-51AE8A65AD76}"/>
    <dgm:cxn modelId="{C25BEE73-865A-6D49-A42E-2D0F2D9B6F45}" type="presParOf" srcId="{BD113E8D-BC17-9B45-BEED-5D2A3B3B603B}" destId="{343AF676-D79B-6245-9881-3AB11A02D3C6}" srcOrd="0" destOrd="0" presId="urn:microsoft.com/office/officeart/2005/8/layout/hProcess9"/>
    <dgm:cxn modelId="{56CF25A4-0089-804F-9BAC-56C0FBACA37F}" type="presParOf" srcId="{BD113E8D-BC17-9B45-BEED-5D2A3B3B603B}" destId="{7D9E0073-CB8B-A84E-9485-912616A34F61}" srcOrd="1" destOrd="0" presId="urn:microsoft.com/office/officeart/2005/8/layout/hProcess9"/>
    <dgm:cxn modelId="{4E979D9F-315A-DB4E-9E05-672CB801F7A6}" type="presParOf" srcId="{7D9E0073-CB8B-A84E-9485-912616A34F61}" destId="{69D73E7E-F279-4442-9E08-C393FB178900}" srcOrd="0" destOrd="0" presId="urn:microsoft.com/office/officeart/2005/8/layout/hProcess9"/>
    <dgm:cxn modelId="{48D3098A-4C70-1944-A128-B0842FA911F5}" type="presParOf" srcId="{7D9E0073-CB8B-A84E-9485-912616A34F61}" destId="{A8583F07-AD82-3342-B6E9-54FA6010E586}" srcOrd="1" destOrd="0" presId="urn:microsoft.com/office/officeart/2005/8/layout/hProcess9"/>
    <dgm:cxn modelId="{227696E4-CB9B-0749-8A56-FCAC64009470}" type="presParOf" srcId="{7D9E0073-CB8B-A84E-9485-912616A34F61}" destId="{D3838D7B-3928-1E4F-B82C-53D185EB326E}" srcOrd="2" destOrd="0" presId="urn:microsoft.com/office/officeart/2005/8/layout/hProcess9"/>
    <dgm:cxn modelId="{B8D24F27-9BE6-904C-B821-CC0C109631EF}" type="presParOf" srcId="{7D9E0073-CB8B-A84E-9485-912616A34F61}" destId="{9CA8F219-3A4C-DC4B-9F2C-00B3A0302B73}" srcOrd="3" destOrd="0" presId="urn:microsoft.com/office/officeart/2005/8/layout/hProcess9"/>
    <dgm:cxn modelId="{876D3055-82CE-2340-AA74-49E56247D674}" type="presParOf" srcId="{7D9E0073-CB8B-A84E-9485-912616A34F61}" destId="{CC6E7319-5901-784C-9A83-3F5974C6988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AF676-D79B-6245-9881-3AB11A02D3C6}">
      <dsp:nvSpPr>
        <dsp:cNvPr id="0" name=""/>
        <dsp:cNvSpPr/>
      </dsp:nvSpPr>
      <dsp:spPr>
        <a:xfrm>
          <a:off x="431855" y="0"/>
          <a:ext cx="4894358" cy="406400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9D73E7E-F279-4442-9E08-C393FB178900}">
      <dsp:nvSpPr>
        <dsp:cNvPr id="0" name=""/>
        <dsp:cNvSpPr/>
      </dsp:nvSpPr>
      <dsp:spPr>
        <a:xfrm>
          <a:off x="3840" y="1219199"/>
          <a:ext cx="1692627" cy="16256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Combined Prediction</a:t>
          </a:r>
          <a:endParaRPr lang="en-US" sz="2400" kern="1200" dirty="0"/>
        </a:p>
      </dsp:txBody>
      <dsp:txXfrm>
        <a:off x="83195" y="1298554"/>
        <a:ext cx="1533917" cy="1466890"/>
      </dsp:txXfrm>
    </dsp:sp>
    <dsp:sp modelId="{D3838D7B-3928-1E4F-B82C-53D185EB326E}">
      <dsp:nvSpPr>
        <dsp:cNvPr id="0" name=""/>
        <dsp:cNvSpPr/>
      </dsp:nvSpPr>
      <dsp:spPr>
        <a:xfrm>
          <a:off x="1892714" y="1219199"/>
          <a:ext cx="1972639" cy="16256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5000"/>
                <a:shade val="70000"/>
                <a:satMod val="1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Apply Conversation Level Constraints</a:t>
          </a:r>
          <a:endParaRPr lang="en-US" sz="2400" kern="1200" dirty="0"/>
        </a:p>
      </dsp:txBody>
      <dsp:txXfrm>
        <a:off x="1972069" y="1298554"/>
        <a:ext cx="1813929" cy="1466890"/>
      </dsp:txXfrm>
    </dsp:sp>
    <dsp:sp modelId="{CC6E7319-5901-784C-9A83-3F5974C6988F}">
      <dsp:nvSpPr>
        <dsp:cNvPr id="0" name=""/>
        <dsp:cNvSpPr/>
      </dsp:nvSpPr>
      <dsp:spPr>
        <a:xfrm>
          <a:off x="4061600" y="1219199"/>
          <a:ext cx="1692627" cy="16256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5000"/>
                <a:shade val="70000"/>
                <a:satMod val="1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Final Predator ID List</a:t>
          </a:r>
          <a:endParaRPr lang="en-US" sz="2400" kern="1200" dirty="0"/>
        </a:p>
      </dsp:txBody>
      <dsp:txXfrm>
        <a:off x="4140955" y="1298554"/>
        <a:ext cx="1533917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B2531-152C-CE47-80FB-ADF24375FD72}" type="datetimeFigureOut">
              <a:rPr lang="nl-NL" smtClean="0"/>
              <a:t>18/09/12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B513C-2C57-954F-B868-A793D3A1B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253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D0E27-3A32-3B4B-9F08-49B1A124A4AF}" type="datetimeFigureOut">
              <a:rPr lang="nl-NL" smtClean="0"/>
              <a:t>18/09/12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5F71-28A3-1746-9D5B-54F4787DED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460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, afbeelding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nl-BE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BE" smtClean="0"/>
              <a:t>14/09/12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smtClean="0"/>
              <a:t>14/09/12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5" r:id="rId9"/>
    <p:sldLayoutId id="2147484036" r:id="rId10"/>
    <p:sldLayoutId id="2147484037" r:id="rId11"/>
    <p:sldLayoutId id="2147484038" r:id="rId12"/>
    <p:sldLayoutId id="2147484039" r:id="rId13"/>
    <p:sldLayoutId id="2147484040" r:id="rId14"/>
    <p:sldLayoutId id="2147484041" r:id="rId15"/>
    <p:sldLayoutId id="2147484042" r:id="rId16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Conversation Level Constraints on </a:t>
            </a:r>
            <a:r>
              <a:rPr lang="en-GB" dirty="0" err="1" smtClean="0"/>
              <a:t>Pedophile</a:t>
            </a:r>
            <a:r>
              <a:rPr lang="en-GB" dirty="0" smtClean="0"/>
              <a:t> Detection in Chat Rooms</a:t>
            </a:r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PAN 2012 — Sexual Predator Identification</a:t>
            </a:r>
            <a:endParaRPr lang="en-GB" dirty="0"/>
          </a:p>
        </p:txBody>
      </p:sp>
      <p:sp>
        <p:nvSpPr>
          <p:cNvPr id="4" name="Tekstvak 3"/>
          <p:cNvSpPr txBox="1"/>
          <p:nvPr/>
        </p:nvSpPr>
        <p:spPr>
          <a:xfrm>
            <a:off x="2496606" y="2850604"/>
            <a:ext cx="6104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Claudia Peersman, </a:t>
            </a:r>
            <a:r>
              <a:rPr lang="en-GB" sz="2800" dirty="0" err="1" smtClean="0"/>
              <a:t>Frederik</a:t>
            </a:r>
            <a:r>
              <a:rPr lang="en-GB" sz="2800" dirty="0" smtClean="0"/>
              <a:t> </a:t>
            </a:r>
            <a:r>
              <a:rPr lang="en-GB" sz="2800" dirty="0" err="1" smtClean="0"/>
              <a:t>Vaassen</a:t>
            </a:r>
            <a:r>
              <a:rPr lang="en-GB" sz="2800" dirty="0" smtClean="0"/>
              <a:t>, Vincent Van Asch and Walter </a:t>
            </a:r>
            <a:r>
              <a:rPr lang="en-GB" sz="2800" dirty="0" err="1" smtClean="0"/>
              <a:t>Daelemans</a:t>
            </a:r>
            <a:endParaRPr lang="en-GB" sz="2800" dirty="0"/>
          </a:p>
        </p:txBody>
      </p:sp>
      <p:pic>
        <p:nvPicPr>
          <p:cNvPr id="5" name="Afbeelding 4" descr="logo.png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5" y="5078546"/>
            <a:ext cx="5715000" cy="889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10" name="Afbeelding 9" descr="u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889" y="5010995"/>
            <a:ext cx="2506212" cy="95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9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Combining the systems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4295" y="1904906"/>
            <a:ext cx="7284827" cy="463392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Weighted voting using </a:t>
            </a:r>
            <a:r>
              <a:rPr lang="en-US" sz="3200" dirty="0" err="1" smtClean="0"/>
              <a:t>LiBSVM’s</a:t>
            </a:r>
            <a:r>
              <a:rPr lang="en-US" sz="3200" dirty="0" smtClean="0"/>
              <a:t> probability </a:t>
            </a:r>
            <a:r>
              <a:rPr lang="en-US" sz="3200" dirty="0" smtClean="0"/>
              <a:t>outputs</a:t>
            </a:r>
          </a:p>
          <a:p>
            <a:pPr>
              <a:buFont typeface="Arial"/>
              <a:buChar char="•"/>
            </a:pPr>
            <a:r>
              <a:rPr lang="en-US" sz="3200" dirty="0" smtClean="0">
                <a:sym typeface="Wingdings"/>
              </a:rPr>
              <a:t>70</a:t>
            </a:r>
            <a:r>
              <a:rPr lang="en-US" sz="3200" dirty="0" smtClean="0">
                <a:sym typeface="Wingdings"/>
              </a:rPr>
              <a:t>% of the weight on</a:t>
            </a:r>
            <a:r>
              <a:rPr lang="en-US" sz="3200" dirty="0" smtClean="0"/>
              <a:t> the </a:t>
            </a:r>
            <a:r>
              <a:rPr lang="en-US" sz="3200" dirty="0" smtClean="0"/>
              <a:t>high precision User </a:t>
            </a:r>
            <a:r>
              <a:rPr lang="en-US" sz="3200" dirty="0" smtClean="0"/>
              <a:t>Classifier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5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Update Results (2)</a:t>
            </a:r>
            <a:endParaRPr lang="en-US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801107"/>
              </p:ext>
            </p:extLst>
          </p:nvPr>
        </p:nvGraphicFramePr>
        <p:xfrm>
          <a:off x="284163" y="2133600"/>
          <a:ext cx="8574087" cy="28041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21781"/>
                <a:gridCol w="2284102"/>
                <a:gridCol w="2284102"/>
                <a:gridCol w="22841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Scores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Post Classifier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User Classifier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Combined Results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Recall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500B"/>
                          </a:solidFill>
                        </a:rPr>
                        <a:t>0.93</a:t>
                      </a:r>
                      <a:endParaRPr lang="en-US" sz="3200" dirty="0">
                        <a:solidFill>
                          <a:srgbClr val="FF50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0.82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0.85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Precision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0.36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500B"/>
                          </a:solidFill>
                        </a:rPr>
                        <a:t>0.88</a:t>
                      </a:r>
                      <a:endParaRPr lang="en-US" sz="3200" dirty="0">
                        <a:solidFill>
                          <a:srgbClr val="FF50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0.84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F-score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500B"/>
                          </a:solidFill>
                        </a:rPr>
                        <a:t>0.84</a:t>
                      </a:r>
                      <a:endParaRPr lang="en-US" sz="3200" dirty="0">
                        <a:solidFill>
                          <a:srgbClr val="FF50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500B"/>
                          </a:solidFill>
                        </a:rPr>
                        <a:t>0.84</a:t>
                      </a:r>
                      <a:endParaRPr lang="en-US" sz="3200" dirty="0">
                        <a:solidFill>
                          <a:srgbClr val="FF50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6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Level 3: Conversation Level Constraints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8151" y="1904906"/>
            <a:ext cx="7691856" cy="463392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Both users in a conversation labeled as </a:t>
            </a:r>
            <a:r>
              <a:rPr lang="en-US" sz="3200" dirty="0" smtClean="0"/>
              <a:t>predators</a:t>
            </a: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Our approach: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go back to predator probability output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use the high precision user classifier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Predator probability ≥  0.75</a:t>
            </a:r>
            <a:endParaRPr lang="en-US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9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System </a:t>
            </a:r>
            <a:r>
              <a:rPr lang="nl-NL" dirty="0" err="1" smtClean="0"/>
              <a:t>Overview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5112737"/>
              </p:ext>
            </p:extLst>
          </p:nvPr>
        </p:nvGraphicFramePr>
        <p:xfrm>
          <a:off x="2915111" y="2132930"/>
          <a:ext cx="575806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al 4"/>
          <p:cNvSpPr/>
          <p:nvPr/>
        </p:nvSpPr>
        <p:spPr>
          <a:xfrm>
            <a:off x="317487" y="1873186"/>
            <a:ext cx="1861631" cy="17632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Post Classifier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317487" y="4709618"/>
            <a:ext cx="1861631" cy="17632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User Classifier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Kruis 7"/>
          <p:cNvSpPr/>
          <p:nvPr/>
        </p:nvSpPr>
        <p:spPr>
          <a:xfrm>
            <a:off x="981323" y="3953886"/>
            <a:ext cx="490662" cy="476200"/>
          </a:xfrm>
          <a:prstGeom prst="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jl links 8"/>
          <p:cNvSpPr/>
          <p:nvPr/>
        </p:nvSpPr>
        <p:spPr>
          <a:xfrm>
            <a:off x="2020375" y="3953887"/>
            <a:ext cx="562818" cy="476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4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Update Results (3)</a:t>
            </a:r>
            <a:endParaRPr lang="en-US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202252"/>
              </p:ext>
            </p:extLst>
          </p:nvPr>
        </p:nvGraphicFramePr>
        <p:xfrm>
          <a:off x="-14431" y="2133600"/>
          <a:ext cx="9172862" cy="310895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45162"/>
                <a:gridCol w="1881925"/>
                <a:gridCol w="1881925"/>
                <a:gridCol w="1881925"/>
                <a:gridCol w="18819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Scores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Post Classifier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User Classifier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Combined Results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Combined + Constraints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Recall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500B"/>
                          </a:solidFill>
                        </a:rPr>
                        <a:t>0.93</a:t>
                      </a:r>
                      <a:endParaRPr lang="en-US" sz="3200" dirty="0">
                        <a:solidFill>
                          <a:srgbClr val="FF50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0.82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0.85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0.85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Precision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0.36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0.88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0.84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500B"/>
                          </a:solidFill>
                        </a:rPr>
                        <a:t>0.94</a:t>
                      </a:r>
                      <a:endParaRPr lang="en-US" sz="3200" dirty="0">
                        <a:solidFill>
                          <a:srgbClr val="FF50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F-score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0.84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0.84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500B"/>
                          </a:solidFill>
                        </a:rPr>
                        <a:t>0.89</a:t>
                      </a:r>
                      <a:endParaRPr lang="en-US" sz="3200" dirty="0">
                        <a:solidFill>
                          <a:srgbClr val="FF50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01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Results on the PAN 2012 Test Set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907283"/>
              </p:ext>
            </p:extLst>
          </p:nvPr>
        </p:nvGraphicFramePr>
        <p:xfrm>
          <a:off x="1457555" y="2031720"/>
          <a:ext cx="6848904" cy="26822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66726"/>
                <a:gridCol w="2241089"/>
                <a:gridCol w="22410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Scores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Combined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+ Constraints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PAN Test Set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Recall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0.85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0.60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Precision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0.94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0.89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F-score (β = 1)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0.89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00"/>
                          </a:solidFill>
                        </a:rPr>
                        <a:t>0.72</a:t>
                      </a:r>
                      <a:endParaRPr lang="en-US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121380" y="4949594"/>
            <a:ext cx="6147709" cy="1746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3200" dirty="0" smtClean="0"/>
              <a:t>Future research: </a:t>
            </a:r>
          </a:p>
          <a:p>
            <a:pPr lvl="1">
              <a:buFont typeface="Arial"/>
              <a:buChar char="•"/>
            </a:pPr>
            <a:r>
              <a:rPr lang="en-US" sz="3000" dirty="0"/>
              <a:t>more splits</a:t>
            </a:r>
          </a:p>
          <a:p>
            <a:pPr lvl="1">
              <a:buFont typeface="Arial"/>
              <a:buChar char="•"/>
            </a:pPr>
            <a:r>
              <a:rPr lang="en-US" sz="3000" dirty="0" smtClean="0"/>
              <a:t>investigate ensembles</a:t>
            </a:r>
          </a:p>
          <a:p>
            <a:pPr lvl="1">
              <a:buFont typeface="Arial"/>
              <a:buChar char="•"/>
            </a:pPr>
            <a:endParaRPr lang="en-US" sz="3000" dirty="0" smtClean="0"/>
          </a:p>
          <a:p>
            <a:pPr lvl="1">
              <a:buFont typeface="Arial"/>
              <a:buChar char="•"/>
            </a:pPr>
            <a:endParaRPr lang="en-US" sz="3000" dirty="0" smtClean="0"/>
          </a:p>
          <a:p>
            <a:pPr marL="0" indent="0">
              <a:buFont typeface="Wingdings" pitchFamily="2" charset="2"/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96887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/>
              <a:t>Task 2: </a:t>
            </a:r>
            <a:r>
              <a:rPr lang="en-US" sz="4000" dirty="0"/>
              <a:t>Identifying Grooming Posts</a:t>
            </a:r>
            <a:r>
              <a:rPr lang="en-US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231" y="2135684"/>
            <a:ext cx="8225812" cy="4403144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From the final predator ID list </a:t>
            </a:r>
            <a:r>
              <a:rPr lang="en-US" sz="3200" dirty="0" smtClean="0">
                <a:sym typeface="Wingdings"/>
              </a:rPr>
              <a:t> detect posts expressing </a:t>
            </a:r>
            <a:r>
              <a:rPr lang="en-US" sz="3200" dirty="0" smtClean="0">
                <a:sym typeface="Wingdings"/>
              </a:rPr>
              <a:t>typical grooming </a:t>
            </a:r>
            <a:r>
              <a:rPr lang="en-US" sz="3200" dirty="0" smtClean="0">
                <a:sym typeface="Wingdings"/>
              </a:rPr>
              <a:t>behavior</a:t>
            </a: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No gold standard labels </a:t>
            </a:r>
            <a:r>
              <a:rPr lang="en-US" sz="3200" dirty="0" smtClean="0">
                <a:sym typeface="Wingdings"/>
              </a:rPr>
              <a:t> What is grooming?</a:t>
            </a: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Predator conversations have predictable stages (e.g. Lanning, 2010; McGhee et al., 2011)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/>
              <a:t>Task 2: </a:t>
            </a:r>
            <a:r>
              <a:rPr lang="en-US" sz="4000" dirty="0"/>
              <a:t>Identifying Grooming </a:t>
            </a:r>
            <a:r>
              <a:rPr lang="en-US" sz="4000" dirty="0" smtClean="0"/>
              <a:t>Posts 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4295" y="1936236"/>
            <a:ext cx="7284827" cy="445829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Dictionary containing references to </a:t>
            </a:r>
            <a:br>
              <a:rPr lang="en-US" sz="3200" dirty="0" smtClean="0"/>
            </a:br>
            <a:r>
              <a:rPr lang="en-US" sz="3200" dirty="0" smtClean="0"/>
              <a:t>6 </a:t>
            </a:r>
            <a:r>
              <a:rPr lang="en-US" sz="3200" dirty="0"/>
              <a:t>stages: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sexual topic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reframing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approach 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data requests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isolation from adult supervision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age (difference)</a:t>
            </a:r>
            <a:endParaRPr lang="en-US" sz="32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0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/>
              <a:t>Task 2: </a:t>
            </a:r>
            <a:r>
              <a:rPr lang="en-US" sz="4000" dirty="0"/>
              <a:t>Identifying Grooming </a:t>
            </a:r>
            <a:r>
              <a:rPr lang="en-US" sz="4000" dirty="0" smtClean="0"/>
              <a:t>Posts (3)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4295" y="2080536"/>
            <a:ext cx="7284827" cy="445829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Res</a:t>
            </a:r>
            <a:r>
              <a:rPr lang="en-US" sz="3200" dirty="0" smtClean="0"/>
              <a:t>ources</a:t>
            </a:r>
            <a:r>
              <a:rPr lang="en-US" sz="3200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McGhee et al. (2011)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English Urban Dictionary </a:t>
            </a:r>
            <a:r>
              <a:rPr lang="en-US" sz="3200" dirty="0"/>
              <a:t>website</a:t>
            </a:r>
            <a:br>
              <a:rPr lang="en-US" sz="3200" dirty="0"/>
            </a:br>
            <a:r>
              <a:rPr lang="en-US" sz="3200" dirty="0">
                <a:solidFill>
                  <a:srgbClr val="FF500B"/>
                </a:solidFill>
              </a:rPr>
              <a:t>http://</a:t>
            </a:r>
            <a:r>
              <a:rPr lang="en-US" sz="3200" dirty="0" err="1">
                <a:solidFill>
                  <a:srgbClr val="FF500B"/>
                </a:solidFill>
              </a:rPr>
              <a:t>www.urbandictionary.com</a:t>
            </a:r>
            <a:r>
              <a:rPr lang="en-US" sz="3200" dirty="0">
                <a:solidFill>
                  <a:srgbClr val="FF500B"/>
                </a:solidFill>
              </a:rPr>
              <a:t>/</a:t>
            </a:r>
            <a:endParaRPr lang="en-US" sz="3200" dirty="0" smtClean="0">
              <a:solidFill>
                <a:srgbClr val="FF500B"/>
              </a:solidFill>
            </a:endParaRPr>
          </a:p>
          <a:p>
            <a:pPr lvl="1">
              <a:buFont typeface="Arial"/>
              <a:buChar char="•"/>
            </a:pPr>
            <a:r>
              <a:rPr lang="en-US" sz="3200" dirty="0" smtClean="0"/>
              <a:t>English </a:t>
            </a:r>
            <a:r>
              <a:rPr lang="en-US" sz="3200" dirty="0"/>
              <a:t>Synonyms</a:t>
            </a:r>
            <a:br>
              <a:rPr lang="en-US" sz="3200" dirty="0"/>
            </a:br>
            <a:r>
              <a:rPr lang="en-US" sz="3200" dirty="0">
                <a:solidFill>
                  <a:srgbClr val="FF500B"/>
                </a:solidFill>
              </a:rPr>
              <a:t>http://</a:t>
            </a:r>
            <a:r>
              <a:rPr lang="en-US" sz="3200" dirty="0" err="1" smtClean="0">
                <a:solidFill>
                  <a:srgbClr val="FF500B"/>
                </a:solidFill>
              </a:rPr>
              <a:t>www.synonym.net</a:t>
            </a:r>
            <a:r>
              <a:rPr lang="en-US" sz="3200" dirty="0" smtClean="0">
                <a:solidFill>
                  <a:srgbClr val="FF500B"/>
                </a:solidFill>
              </a:rPr>
              <a:t>/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cf. user classifier filter</a:t>
            </a:r>
          </a:p>
          <a:p>
            <a:pPr>
              <a:buFont typeface="Arial"/>
              <a:buChar char="•"/>
            </a:pPr>
            <a:endParaRPr lang="en-US" sz="32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r>
              <a:rPr lang="en-US" sz="4000" dirty="0" smtClean="0"/>
              <a:t>Results </a:t>
            </a:r>
            <a:r>
              <a:rPr lang="en-US" sz="4000" dirty="0"/>
              <a:t>on the PAN 2012 </a:t>
            </a:r>
            <a:r>
              <a:rPr lang="en-US" sz="4000" dirty="0" smtClean="0"/>
              <a:t>Test </a:t>
            </a:r>
            <a:r>
              <a:rPr lang="en-US" sz="4000" dirty="0"/>
              <a:t>S</a:t>
            </a:r>
            <a:r>
              <a:rPr lang="en-US" sz="4000" dirty="0" smtClean="0"/>
              <a:t>et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4295" y="2080536"/>
            <a:ext cx="7284827" cy="445829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096159" y="2070816"/>
            <a:ext cx="7284827" cy="4458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3200" dirty="0" smtClean="0"/>
              <a:t>Precision = 0.36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Recall = 0.26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F-</a:t>
            </a:r>
            <a:r>
              <a:rPr lang="en-US" sz="3200" dirty="0"/>
              <a:t>score (β = 1) </a:t>
            </a:r>
            <a:r>
              <a:rPr lang="en-US" sz="3200" dirty="0" smtClean="0"/>
              <a:t>= 0.30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5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Overview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81" y="1904800"/>
            <a:ext cx="7951618" cy="4689847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3500" dirty="0" smtClean="0"/>
              <a:t>Task 1: Sexual Predator Identification</a:t>
            </a:r>
          </a:p>
          <a:p>
            <a:pPr lvl="1">
              <a:buFont typeface="Arial"/>
              <a:buChar char="•"/>
            </a:pPr>
            <a:r>
              <a:rPr lang="en-US" sz="3000" dirty="0"/>
              <a:t>Preprocessing</a:t>
            </a:r>
          </a:p>
          <a:p>
            <a:pPr lvl="1">
              <a:buFont typeface="Arial"/>
              <a:buChar char="•"/>
            </a:pPr>
            <a:r>
              <a:rPr lang="en-US" sz="3000" dirty="0" smtClean="0"/>
              <a:t>Experimental </a:t>
            </a:r>
            <a:r>
              <a:rPr lang="en-US" sz="3000" dirty="0" smtClean="0"/>
              <a:t>Setup and Results</a:t>
            </a:r>
          </a:p>
          <a:p>
            <a:pPr lvl="1">
              <a:buFont typeface="Arial"/>
              <a:buChar char="•"/>
            </a:pPr>
            <a:r>
              <a:rPr lang="en-US" sz="3000" dirty="0" smtClean="0"/>
              <a:t>Test Run Results</a:t>
            </a:r>
          </a:p>
          <a:p>
            <a:pPr>
              <a:buFont typeface="Arial"/>
              <a:buChar char="•"/>
            </a:pPr>
            <a:r>
              <a:rPr lang="en-US" sz="3500" dirty="0" smtClean="0"/>
              <a:t>Task 2: Identifying Grooming Posts</a:t>
            </a:r>
          </a:p>
          <a:p>
            <a:pPr lvl="1">
              <a:buFont typeface="Arial"/>
              <a:buChar char="•"/>
            </a:pPr>
            <a:r>
              <a:rPr lang="en-US" sz="3000" dirty="0" smtClean="0"/>
              <a:t>Grooming Dictionary</a:t>
            </a:r>
          </a:p>
          <a:p>
            <a:pPr lvl="1">
              <a:buFont typeface="Arial"/>
              <a:buChar char="•"/>
            </a:pPr>
            <a:r>
              <a:rPr lang="en-US" sz="3000" dirty="0" smtClean="0"/>
              <a:t>Test Run Results</a:t>
            </a:r>
          </a:p>
          <a:p>
            <a:pPr>
              <a:buFont typeface="Arial"/>
              <a:buChar char="•"/>
            </a:pPr>
            <a:r>
              <a:rPr lang="en-US" sz="3500" dirty="0" smtClean="0"/>
              <a:t>Discussion</a:t>
            </a:r>
          </a:p>
          <a:p>
            <a:endParaRPr lang="en-US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Discussion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8861" y="2080536"/>
            <a:ext cx="8439389" cy="445829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Use of β-factors to calculate the F-score: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Task 1: focus on precision (β = 0.5)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Task 2: focus on recall (</a:t>
            </a:r>
            <a:r>
              <a:rPr lang="en-US" sz="3200" dirty="0"/>
              <a:t>β = </a:t>
            </a:r>
            <a:r>
              <a:rPr lang="en-US" sz="3200" dirty="0" smtClean="0"/>
              <a:t>3.0)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However, in practice: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find all predators (recall in Task 1)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find the most striking posts (precision in Task 2)</a:t>
            </a:r>
          </a:p>
          <a:p>
            <a:pPr lvl="1">
              <a:buFont typeface="Arial"/>
              <a:buChar char="•"/>
            </a:pPr>
            <a:endParaRPr lang="en-US" sz="30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Tekstvak 3"/>
          <p:cNvSpPr txBox="1"/>
          <p:nvPr/>
        </p:nvSpPr>
        <p:spPr>
          <a:xfrm>
            <a:off x="662071" y="2850604"/>
            <a:ext cx="779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>
                <a:solidFill>
                  <a:srgbClr val="7F5D00"/>
                </a:solidFill>
              </a:rPr>
              <a:t>Contact: </a:t>
            </a:r>
            <a:r>
              <a:rPr lang="en-GB" sz="3600" i="1" dirty="0" err="1" smtClean="0">
                <a:solidFill>
                  <a:srgbClr val="7F5D00"/>
                </a:solidFill>
              </a:rPr>
              <a:t>claudia.peersman@ua.ac.be</a:t>
            </a:r>
            <a:endParaRPr lang="en-GB" sz="3600" i="1" dirty="0">
              <a:solidFill>
                <a:srgbClr val="7F5D00"/>
              </a:solidFill>
            </a:endParaRPr>
          </a:p>
        </p:txBody>
      </p:sp>
      <p:pic>
        <p:nvPicPr>
          <p:cNvPr id="5" name="Afbeelding 4" descr="logo.png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35" y="5078546"/>
            <a:ext cx="5715000" cy="889000"/>
          </a:xfrm>
          <a:prstGeom prst="rect">
            <a:avLst/>
          </a:prstGeom>
        </p:spPr>
      </p:pic>
      <p:pic>
        <p:nvPicPr>
          <p:cNvPr id="7" name="Afbeelding 6" descr="u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889" y="5010995"/>
            <a:ext cx="2506212" cy="95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7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Task 1: Preprocessing of the Data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0425" y="1948090"/>
            <a:ext cx="7937187" cy="4334047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Data: PAN 2012 competition training set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predator vs. non-predator</a:t>
            </a:r>
          </a:p>
          <a:p>
            <a:pPr lvl="1">
              <a:buFont typeface="Arial"/>
              <a:buChar char="•"/>
            </a:pPr>
            <a:r>
              <a:rPr lang="en-US" sz="2800" dirty="0" smtClean="0"/>
              <a:t>info on the conversation, user and post level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Two splits: training and validation set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No user was present in more than one cluster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 prevent </a:t>
            </a:r>
            <a:r>
              <a:rPr lang="en-US" sz="3200" dirty="0" err="1" smtClean="0">
                <a:sym typeface="Wingdings"/>
              </a:rPr>
              <a:t>overfitting</a:t>
            </a:r>
            <a:r>
              <a:rPr lang="en-US" sz="3200" dirty="0" smtClean="0">
                <a:sym typeface="Wingdings"/>
              </a:rPr>
              <a:t> of user-specific features</a:t>
            </a:r>
            <a:endParaRPr lang="en-US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Experimental Setup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4295" y="2134576"/>
            <a:ext cx="7284827" cy="440425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Features: token unigrams</a:t>
            </a:r>
          </a:p>
          <a:p>
            <a:pPr>
              <a:buFont typeface="Arial"/>
              <a:buChar char="•"/>
            </a:pPr>
            <a:r>
              <a:rPr lang="en-US" sz="3200" dirty="0" err="1" smtClean="0"/>
              <a:t>LiBSVM</a:t>
            </a: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Probability output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Parameter </a:t>
            </a:r>
            <a:r>
              <a:rPr lang="en-US" sz="3200" dirty="0" smtClean="0"/>
              <a:t>optimization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Experiments on 3 levels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data resampling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1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Level 1: the Post Classifier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4295" y="2133600"/>
            <a:ext cx="7284827" cy="4148537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Resample </a:t>
            </a:r>
            <a:r>
              <a:rPr lang="en-US" sz="3200" dirty="0"/>
              <a:t>the number of posts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>
                <a:sym typeface="Wingdings"/>
              </a:rPr>
              <a:t>Equal distribution of posts per class</a:t>
            </a:r>
            <a:endParaRPr lang="en-US" sz="3200" dirty="0"/>
          </a:p>
          <a:p>
            <a:pPr>
              <a:buFont typeface="Arial"/>
              <a:buChar char="•"/>
            </a:pPr>
            <a:r>
              <a:rPr lang="en-US" sz="3200" dirty="0" smtClean="0"/>
              <a:t>About </a:t>
            </a:r>
            <a:r>
              <a:rPr lang="en-US" sz="3200" dirty="0"/>
              <a:t>40,000 posts per class in training</a:t>
            </a:r>
          </a:p>
          <a:p>
            <a:pPr>
              <a:buFont typeface="Arial"/>
              <a:buChar char="•"/>
            </a:pPr>
            <a:r>
              <a:rPr lang="en-US" sz="3200" dirty="0"/>
              <a:t>No </a:t>
            </a:r>
            <a:r>
              <a:rPr lang="en-US" sz="3200" dirty="0" smtClean="0"/>
              <a:t>resampling </a:t>
            </a:r>
            <a:r>
              <a:rPr lang="en-US" sz="3200" dirty="0"/>
              <a:t>in the validation sets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/>
              <a:t>Level 1: the Post Classifier 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4295" y="1904906"/>
            <a:ext cx="7284827" cy="463392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Only output on the post level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Aggregate the post level predictions to the user level:</a:t>
            </a:r>
            <a:endParaRPr lang="en-US" sz="3200" dirty="0"/>
          </a:p>
          <a:p>
            <a:pPr lvl="1">
              <a:buFont typeface="Arial"/>
              <a:buChar char="•"/>
            </a:pPr>
            <a:r>
              <a:rPr lang="en-US" sz="3200" dirty="0" err="1" smtClean="0"/>
              <a:t>LiBSVM’s</a:t>
            </a:r>
            <a:r>
              <a:rPr lang="en-US" sz="3200" dirty="0" smtClean="0"/>
              <a:t> probability outputs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Predators</a:t>
            </a:r>
            <a:r>
              <a:rPr lang="en-US" sz="3200" dirty="0"/>
              <a:t> </a:t>
            </a:r>
            <a:r>
              <a:rPr lang="en-US" sz="3200" dirty="0" smtClean="0"/>
              <a:t>= average of the 10 highest predator class probabilities ≥ 0.85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3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Results for the Predator Class</a:t>
            </a:r>
            <a:endParaRPr lang="en-US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98075"/>
              </p:ext>
            </p:extLst>
          </p:nvPr>
        </p:nvGraphicFramePr>
        <p:xfrm>
          <a:off x="984250" y="2133600"/>
          <a:ext cx="7285038" cy="23164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17281"/>
                <a:gridCol w="3867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Scores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Post Classifier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Recall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0.93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Precision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0.36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F-score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0.52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5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Level 2: the User Classifier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92701" y="1796826"/>
            <a:ext cx="7951618" cy="491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sz="3200" dirty="0" smtClean="0"/>
              <a:t>Resampling on the user level</a:t>
            </a:r>
          </a:p>
          <a:p>
            <a:pPr marL="0" indent="0">
              <a:buFont typeface="Wingdings" pitchFamily="2" charset="2"/>
              <a:buNone/>
            </a:pP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/>
              <a:t>exclude users with no suspicious posts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Filter: dictionary of grooming vocabulary </a:t>
            </a:r>
            <a:br>
              <a:rPr lang="en-US" sz="3200" dirty="0" smtClean="0"/>
            </a:b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/>
              <a:t>see Task 2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Why?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reduce the amount of data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“hard” classification </a:t>
            </a:r>
            <a:r>
              <a:rPr lang="en-US" sz="3200" dirty="0" smtClean="0">
                <a:sym typeface="Wingdings"/>
              </a:rPr>
              <a:t> higher precision?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6716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Update Results (1)</a:t>
            </a:r>
            <a:endParaRPr lang="en-US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415588"/>
              </p:ext>
            </p:extLst>
          </p:nvPr>
        </p:nvGraphicFramePr>
        <p:xfrm>
          <a:off x="284163" y="2890160"/>
          <a:ext cx="8574086" cy="23164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27150"/>
                <a:gridCol w="2973468"/>
                <a:gridCol w="29734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Scores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Post Classifier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User Classifier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Recall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0.93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0.82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Precision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0.36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0.88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F-score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0.52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0.84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28A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2008913" y="5674189"/>
            <a:ext cx="5120123" cy="914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3200" dirty="0" smtClean="0">
                <a:sym typeface="Wingdings"/>
              </a:rPr>
              <a:t>      </a:t>
            </a:r>
            <a:r>
              <a:rPr lang="en-US" sz="3200" dirty="0" smtClean="0">
                <a:sym typeface="Wingdings"/>
              </a:rPr>
              <a:t>Combine systems?</a:t>
            </a:r>
            <a:endParaRPr lang="en-US" sz="3200" dirty="0"/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093753" y="1851532"/>
            <a:ext cx="5120123" cy="755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3000" dirty="0" smtClean="0"/>
              <a:t>Data reduction: up to 48.4% </a:t>
            </a:r>
          </a:p>
        </p:txBody>
      </p:sp>
    </p:spTree>
    <p:extLst>
      <p:ext uri="{BB962C8B-B14F-4D97-AF65-F5344CB8AC3E}">
        <p14:creationId xmlns:p14="http://schemas.microsoft.com/office/powerpoint/2010/main" val="162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5073</TotalTime>
  <Words>638</Words>
  <Application>Microsoft Macintosh PowerPoint</Application>
  <PresentationFormat>Diavoorstelling (4:3)</PresentationFormat>
  <Paragraphs>187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Spectrum</vt:lpstr>
      <vt:lpstr>Conversation Level Constraints on Pedophile Detection in Chat Rooms</vt:lpstr>
      <vt:lpstr>Overview</vt:lpstr>
      <vt:lpstr>Task 1: Preprocessing of the Data</vt:lpstr>
      <vt:lpstr> Experimental Setup</vt:lpstr>
      <vt:lpstr> Level 1: the Post Classifier</vt:lpstr>
      <vt:lpstr> Level 1: the Post Classifier (2)</vt:lpstr>
      <vt:lpstr> Results for the Predator Class</vt:lpstr>
      <vt:lpstr> Level 2: the User Classifier</vt:lpstr>
      <vt:lpstr> Update Results (1)</vt:lpstr>
      <vt:lpstr> Combining the systems</vt:lpstr>
      <vt:lpstr> Update Results (2)</vt:lpstr>
      <vt:lpstr> Level 3: Conversation Level Constraints</vt:lpstr>
      <vt:lpstr>System Overview</vt:lpstr>
      <vt:lpstr> Update Results (3)</vt:lpstr>
      <vt:lpstr> Results on the PAN 2012 Test Set</vt:lpstr>
      <vt:lpstr> Task 2: Identifying Grooming Posts </vt:lpstr>
      <vt:lpstr> Task 2: Identifying Grooming Posts (2) </vt:lpstr>
      <vt:lpstr> Task 2: Identifying Grooming Posts (3) </vt:lpstr>
      <vt:lpstr> Results on the PAN 2012 Test Set</vt:lpstr>
      <vt:lpstr> Discussion</vt:lpstr>
      <vt:lpstr>Questions?</vt:lpstr>
    </vt:vector>
  </TitlesOfParts>
  <Company>Universiteit Antwerpen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Claudia Peersman</dc:creator>
  <cp:lastModifiedBy>Claudia Peersman</cp:lastModifiedBy>
  <cp:revision>57</cp:revision>
  <cp:lastPrinted>2012-09-18T07:18:35Z</cp:lastPrinted>
  <dcterms:created xsi:type="dcterms:W3CDTF">2012-09-13T07:57:49Z</dcterms:created>
  <dcterms:modified xsi:type="dcterms:W3CDTF">2012-09-18T11:57:51Z</dcterms:modified>
</cp:coreProperties>
</file>